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93"/>
  </p:notesMasterIdLst>
  <p:sldIdLst>
    <p:sldId id="346" r:id="rId4"/>
    <p:sldId id="347" r:id="rId5"/>
    <p:sldId id="348" r:id="rId6"/>
    <p:sldId id="349" r:id="rId7"/>
    <p:sldId id="276" r:id="rId8"/>
    <p:sldId id="277" r:id="rId9"/>
    <p:sldId id="278" r:id="rId10"/>
    <p:sldId id="279" r:id="rId11"/>
    <p:sldId id="280" r:id="rId12"/>
    <p:sldId id="281" r:id="rId13"/>
    <p:sldId id="282" r:id="rId14"/>
    <p:sldId id="283" r:id="rId15"/>
    <p:sldId id="284" r:id="rId16"/>
    <p:sldId id="285" r:id="rId17"/>
    <p:sldId id="286" r:id="rId18"/>
    <p:sldId id="287" r:id="rId19"/>
    <p:sldId id="288" r:id="rId20"/>
    <p:sldId id="290" r:id="rId21"/>
    <p:sldId id="291" r:id="rId22"/>
    <p:sldId id="292" r:id="rId23"/>
    <p:sldId id="293" r:id="rId24"/>
    <p:sldId id="257" r:id="rId25"/>
    <p:sldId id="258" r:id="rId26"/>
    <p:sldId id="259" r:id="rId27"/>
    <p:sldId id="260" r:id="rId28"/>
    <p:sldId id="261" r:id="rId29"/>
    <p:sldId id="262" r:id="rId30"/>
    <p:sldId id="275" r:id="rId31"/>
    <p:sldId id="263" r:id="rId32"/>
    <p:sldId id="264" r:id="rId33"/>
    <p:sldId id="265" r:id="rId34"/>
    <p:sldId id="266" r:id="rId35"/>
    <p:sldId id="267" r:id="rId36"/>
    <p:sldId id="268" r:id="rId37"/>
    <p:sldId id="269" r:id="rId38"/>
    <p:sldId id="270" r:id="rId39"/>
    <p:sldId id="271" r:id="rId40"/>
    <p:sldId id="272" r:id="rId41"/>
    <p:sldId id="273" r:id="rId42"/>
    <p:sldId id="274"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4" r:id="rId9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4560" autoAdjust="0"/>
  </p:normalViewPr>
  <p:slideViewPr>
    <p:cSldViewPr snapToGrid="0">
      <p:cViewPr varScale="1">
        <p:scale>
          <a:sx n="63" d="100"/>
          <a:sy n="63" d="100"/>
        </p:scale>
        <p:origin x="102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slide" Target="slides/slide86.xml"/><Relationship Id="rId97"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viewProps" Target="view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156589-A1F5-4607-BF29-33FEBAFB043F}" type="datetimeFigureOut">
              <a:rPr lang="en-US" smtClean="0"/>
              <a:t>12/5/2016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27A12D-A182-4BFA-A051-F347622861FD}" type="slidenum">
              <a:rPr lang="en-US" smtClean="0"/>
              <a:t>‹#›</a:t>
            </a:fld>
            <a:endParaRPr lang="en-US"/>
          </a:p>
        </p:txBody>
      </p:sp>
    </p:spTree>
    <p:extLst>
      <p:ext uri="{BB962C8B-B14F-4D97-AF65-F5344CB8AC3E}">
        <p14:creationId xmlns:p14="http://schemas.microsoft.com/office/powerpoint/2010/main" val="2753979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en.wikipedia.org/wiki/Cerebellar_tonsil" TargetMode="External"/><Relationship Id="rId2" Type="http://schemas.openxmlformats.org/officeDocument/2006/relationships/slide" Target="../slides/slide53.xml"/><Relationship Id="rId1" Type="http://schemas.openxmlformats.org/officeDocument/2006/relationships/notesMaster" Target="../notesMasters/notesMaster1.xml"/><Relationship Id="rId5" Type="http://schemas.openxmlformats.org/officeDocument/2006/relationships/hyperlink" Target="https://en.wikipedia.org/wiki/Hydrocephalus" TargetMode="External"/><Relationship Id="rId4" Type="http://schemas.openxmlformats.org/officeDocument/2006/relationships/hyperlink" Target="https://en.wikipedia.org/wiki/Foramen_magnum"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n.wikipedia.org/wiki/Medial_lemniscus" TargetMode="External"/><Relationship Id="rId7" Type="http://schemas.openxmlformats.org/officeDocument/2006/relationships/hyperlink" Target="https://en.wikipedia.org/wiki/Ascending_reticuloactivation_system"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en.wikipedia.org/wiki/Trigeminothalamic_tract" TargetMode="External"/><Relationship Id="rId5" Type="http://schemas.openxmlformats.org/officeDocument/2006/relationships/hyperlink" Target="https://en.wikipedia.org/wiki/Spinothalamic_tracts" TargetMode="External"/><Relationship Id="rId4" Type="http://schemas.openxmlformats.org/officeDocument/2006/relationships/hyperlink" Target="https://en.wikipedia.org/wiki/Spinal_lemniscus"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eemec.med.ed.ac.uk/opal/outcomes/109140"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Cranial</a:t>
            </a:r>
            <a:r>
              <a:rPr lang="en-US" baseline="0" dirty="0"/>
              <a:t> nerves – just something that you have to learn !</a:t>
            </a:r>
            <a:endParaRPr lang="en-US" dirty="0"/>
          </a:p>
        </p:txBody>
      </p:sp>
      <p:sp>
        <p:nvSpPr>
          <p:cNvPr id="4" name="Slide Number Placeholder 3"/>
          <p:cNvSpPr>
            <a:spLocks noGrp="1"/>
          </p:cNvSpPr>
          <p:nvPr>
            <p:ph type="sldNum" sz="quarter" idx="10"/>
          </p:nvPr>
        </p:nvSpPr>
        <p:spPr/>
        <p:txBody>
          <a:bodyPr/>
          <a:lstStyle/>
          <a:p>
            <a:fld id="{521BCA17-8DC1-430B-9E84-0383DE478EF9}" type="slidenum">
              <a:rPr lang="en-GB" smtClean="0"/>
              <a:t>6</a:t>
            </a:fld>
            <a:endParaRPr lang="en-GB"/>
          </a:p>
        </p:txBody>
      </p:sp>
    </p:spTree>
    <p:extLst>
      <p:ext uri="{BB962C8B-B14F-4D97-AF65-F5344CB8AC3E}">
        <p14:creationId xmlns:p14="http://schemas.microsoft.com/office/powerpoint/2010/main" val="19097320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Wrist drop (radial nerve lesion)</a:t>
            </a:r>
            <a:br>
              <a:rPr lang="en-GB" dirty="0"/>
            </a:br>
            <a:r>
              <a:rPr lang="en-GB" dirty="0"/>
              <a:t>Carpal tunnel (median</a:t>
            </a:r>
            <a:r>
              <a:rPr lang="en-GB" baseline="0" dirty="0"/>
              <a:t> nerve lesion)</a:t>
            </a:r>
            <a:r>
              <a:rPr lang="en-GB" dirty="0"/>
              <a:t/>
            </a:r>
            <a:br>
              <a:rPr lang="en-GB" dirty="0"/>
            </a:br>
            <a:r>
              <a:rPr lang="en-GB" dirty="0"/>
              <a:t>Claw</a:t>
            </a:r>
            <a:r>
              <a:rPr lang="en-GB" baseline="0" dirty="0"/>
              <a:t> hand deformity (ulnar nerve)</a:t>
            </a:r>
            <a:r>
              <a:rPr lang="en-GB" dirty="0"/>
              <a:t/>
            </a:r>
            <a:br>
              <a:rPr lang="en-GB" dirty="0"/>
            </a:br>
            <a:r>
              <a:rPr lang="en-GB" dirty="0" err="1"/>
              <a:t>Erb’s</a:t>
            </a:r>
            <a:r>
              <a:rPr lang="en-GB" dirty="0"/>
              <a:t> palsy (upper</a:t>
            </a:r>
            <a:r>
              <a:rPr lang="en-GB" baseline="0" dirty="0"/>
              <a:t> roots of</a:t>
            </a:r>
            <a:r>
              <a:rPr lang="en-GB" dirty="0"/>
              <a:t> brachial plexus)</a:t>
            </a:r>
            <a:r>
              <a:rPr lang="en-GB" baseline="0" dirty="0"/>
              <a:t> </a:t>
            </a:r>
            <a:endParaRPr lang="en-GB" dirty="0"/>
          </a:p>
          <a:p>
            <a:pPr lvl="0"/>
            <a:r>
              <a:rPr lang="en-GB" sz="1200" u="sng" kern="1200" dirty="0">
                <a:solidFill>
                  <a:schemeClr val="tx1"/>
                </a:solidFill>
                <a:effectLst/>
                <a:latin typeface="+mn-lt"/>
                <a:ea typeface="+mn-ea"/>
                <a:cs typeface="+mn-cs"/>
              </a:rPr>
              <a:t>Brachial Plexus lesions</a:t>
            </a:r>
            <a:endParaRPr lang="en-GB" dirty="0">
              <a:effectLst/>
            </a:endParaRPr>
          </a:p>
          <a:p>
            <a:pPr lvl="1"/>
            <a:r>
              <a:rPr lang="en-GB" sz="1200" kern="1200" dirty="0">
                <a:solidFill>
                  <a:schemeClr val="tx1"/>
                </a:solidFill>
                <a:effectLst/>
                <a:latin typeface="+mn-lt"/>
                <a:ea typeface="+mn-ea"/>
                <a:cs typeface="+mn-cs"/>
              </a:rPr>
              <a:t>Trauma causing avulsion of the brachial plexus causing </a:t>
            </a:r>
            <a:r>
              <a:rPr lang="en-GB" sz="1200" b="1" kern="1200" dirty="0">
                <a:solidFill>
                  <a:schemeClr val="tx1"/>
                </a:solidFill>
                <a:effectLst/>
                <a:latin typeface="+mn-lt"/>
                <a:ea typeface="+mn-ea"/>
                <a:cs typeface="+mn-cs"/>
              </a:rPr>
              <a:t>immediate weakness</a:t>
            </a:r>
            <a:r>
              <a:rPr lang="en-GB" sz="1200" kern="1200" dirty="0">
                <a:solidFill>
                  <a:schemeClr val="tx1"/>
                </a:solidFill>
                <a:effectLst/>
                <a:latin typeface="+mn-lt"/>
                <a:ea typeface="+mn-ea"/>
                <a:cs typeface="+mn-cs"/>
              </a:rPr>
              <a:t> and loss of feeling in one upper limb</a:t>
            </a:r>
            <a:endParaRPr lang="en-GB" dirty="0">
              <a:effectLst/>
            </a:endParaRPr>
          </a:p>
          <a:p>
            <a:pPr lvl="1"/>
            <a:r>
              <a:rPr lang="en-GB" sz="1200" kern="1200" dirty="0">
                <a:solidFill>
                  <a:schemeClr val="tx1"/>
                </a:solidFill>
                <a:effectLst/>
                <a:latin typeface="+mn-lt"/>
                <a:ea typeface="+mn-ea"/>
                <a:cs typeface="+mn-cs"/>
              </a:rPr>
              <a:t>The arm then </a:t>
            </a:r>
            <a:r>
              <a:rPr lang="en-GB" sz="1200" b="1" kern="1200" dirty="0">
                <a:solidFill>
                  <a:schemeClr val="tx1"/>
                </a:solidFill>
                <a:effectLst/>
                <a:latin typeface="+mn-lt"/>
                <a:ea typeface="+mn-ea"/>
                <a:cs typeface="+mn-cs"/>
              </a:rPr>
              <a:t>wastes</a:t>
            </a:r>
            <a:r>
              <a:rPr lang="en-GB" sz="1200" kern="1200" dirty="0">
                <a:solidFill>
                  <a:schemeClr val="tx1"/>
                </a:solidFill>
                <a:effectLst/>
                <a:latin typeface="+mn-lt"/>
                <a:ea typeface="+mn-ea"/>
                <a:cs typeface="+mn-cs"/>
              </a:rPr>
              <a:t> and becomes </a:t>
            </a:r>
            <a:r>
              <a:rPr lang="en-GB" sz="1200" b="1" kern="1200" dirty="0">
                <a:solidFill>
                  <a:schemeClr val="tx1"/>
                </a:solidFill>
                <a:effectLst/>
                <a:latin typeface="+mn-lt"/>
                <a:ea typeface="+mn-ea"/>
                <a:cs typeface="+mn-cs"/>
              </a:rPr>
              <a:t>painful</a:t>
            </a:r>
            <a:endParaRPr lang="en-GB" dirty="0">
              <a:effectLst/>
            </a:endParaRPr>
          </a:p>
          <a:p>
            <a:pPr lvl="1"/>
            <a:r>
              <a:rPr lang="en-GB" sz="1200" b="1" kern="1200" dirty="0">
                <a:solidFill>
                  <a:schemeClr val="tx1"/>
                </a:solidFill>
                <a:effectLst/>
                <a:latin typeface="+mn-lt"/>
                <a:ea typeface="+mn-ea"/>
                <a:cs typeface="+mn-cs"/>
              </a:rPr>
              <a:t>Traction lesions</a:t>
            </a:r>
            <a:r>
              <a:rPr lang="en-GB" sz="1200" kern="1200" dirty="0">
                <a:solidFill>
                  <a:schemeClr val="tx1"/>
                </a:solidFill>
                <a:effectLst/>
                <a:latin typeface="+mn-lt"/>
                <a:ea typeface="+mn-ea"/>
                <a:cs typeface="+mn-cs"/>
              </a:rPr>
              <a:t> – Upper roots (C5 and C6) – </a:t>
            </a:r>
            <a:r>
              <a:rPr lang="en-GB" sz="1200" kern="1200" dirty="0" err="1">
                <a:solidFill>
                  <a:schemeClr val="tx1"/>
                </a:solidFill>
                <a:effectLst/>
                <a:latin typeface="+mn-lt"/>
                <a:ea typeface="+mn-ea"/>
                <a:cs typeface="+mn-cs"/>
              </a:rPr>
              <a:t>Erb’s</a:t>
            </a:r>
            <a:r>
              <a:rPr lang="en-GB" sz="1200" kern="1200" dirty="0">
                <a:solidFill>
                  <a:schemeClr val="tx1"/>
                </a:solidFill>
                <a:effectLst/>
                <a:latin typeface="+mn-lt"/>
                <a:ea typeface="+mn-ea"/>
                <a:cs typeface="+mn-cs"/>
              </a:rPr>
              <a:t> palsy. ‘Waiter’s tip’ position of the arm</a:t>
            </a:r>
            <a:endParaRPr lang="en-GB" dirty="0">
              <a:effectLst/>
            </a:endParaRPr>
          </a:p>
          <a:p>
            <a:pPr lvl="1"/>
            <a:r>
              <a:rPr lang="en-GB" sz="1200" kern="1200" dirty="0">
                <a:solidFill>
                  <a:schemeClr val="tx1"/>
                </a:solidFill>
                <a:effectLst/>
                <a:latin typeface="+mn-lt"/>
                <a:ea typeface="+mn-ea"/>
                <a:cs typeface="+mn-cs"/>
              </a:rPr>
              <a:t>Lower roots (C8 and T1) – claw-hand deformity</a:t>
            </a:r>
            <a:endParaRPr lang="en-GB" dirty="0">
              <a:effectLst/>
            </a:endParaRPr>
          </a:p>
          <a:p>
            <a:pPr lvl="0"/>
            <a:r>
              <a:rPr lang="en-GB" sz="1200" u="sng" kern="1200" dirty="0" err="1">
                <a:solidFill>
                  <a:schemeClr val="tx1"/>
                </a:solidFill>
                <a:effectLst/>
                <a:latin typeface="+mn-lt"/>
                <a:ea typeface="+mn-ea"/>
                <a:cs typeface="+mn-cs"/>
              </a:rPr>
              <a:t>Pancoate’s</a:t>
            </a:r>
            <a:r>
              <a:rPr lang="en-GB" sz="1200" u="sng" kern="1200" dirty="0">
                <a:solidFill>
                  <a:schemeClr val="tx1"/>
                </a:solidFill>
                <a:effectLst/>
                <a:latin typeface="+mn-lt"/>
                <a:ea typeface="+mn-ea"/>
                <a:cs typeface="+mn-cs"/>
              </a:rPr>
              <a:t> syndrome</a:t>
            </a:r>
            <a:endParaRPr lang="en-GB" dirty="0">
              <a:effectLst/>
            </a:endParaRPr>
          </a:p>
          <a:p>
            <a:pPr lvl="1"/>
            <a:r>
              <a:rPr lang="en-GB" sz="1200" kern="1200" dirty="0">
                <a:solidFill>
                  <a:schemeClr val="tx1"/>
                </a:solidFill>
                <a:effectLst/>
                <a:latin typeface="+mn-lt"/>
                <a:ea typeface="+mn-ea"/>
                <a:cs typeface="+mn-cs"/>
              </a:rPr>
              <a:t>Tumour of the </a:t>
            </a:r>
            <a:r>
              <a:rPr lang="en-GB" sz="1200" b="1" kern="1200" dirty="0">
                <a:solidFill>
                  <a:schemeClr val="tx1"/>
                </a:solidFill>
                <a:effectLst/>
                <a:latin typeface="+mn-lt"/>
                <a:ea typeface="+mn-ea"/>
                <a:cs typeface="+mn-cs"/>
              </a:rPr>
              <a:t>apex of the lung</a:t>
            </a:r>
            <a:r>
              <a:rPr lang="en-GB" sz="1200" kern="1200" dirty="0">
                <a:solidFill>
                  <a:schemeClr val="tx1"/>
                </a:solidFill>
                <a:effectLst/>
                <a:latin typeface="+mn-lt"/>
                <a:ea typeface="+mn-ea"/>
                <a:cs typeface="+mn-cs"/>
              </a:rPr>
              <a:t> can infiltrate the lower part of the brachial plexus</a:t>
            </a:r>
            <a:endParaRPr lang="en-GB" dirty="0">
              <a:effectLst/>
            </a:endParaRPr>
          </a:p>
          <a:p>
            <a:pPr lvl="1"/>
            <a:r>
              <a:rPr lang="en-GB" sz="1200" kern="1200" dirty="0">
                <a:solidFill>
                  <a:schemeClr val="tx1"/>
                </a:solidFill>
                <a:effectLst/>
                <a:latin typeface="+mn-lt"/>
                <a:ea typeface="+mn-ea"/>
                <a:cs typeface="+mn-cs"/>
              </a:rPr>
              <a:t>Severe </a:t>
            </a:r>
            <a:r>
              <a:rPr lang="en-GB" sz="1200" b="1" kern="1200" dirty="0">
                <a:solidFill>
                  <a:schemeClr val="tx1"/>
                </a:solidFill>
                <a:effectLst/>
                <a:latin typeface="+mn-lt"/>
                <a:ea typeface="+mn-ea"/>
                <a:cs typeface="+mn-cs"/>
              </a:rPr>
              <a:t>pain</a:t>
            </a:r>
            <a:r>
              <a:rPr lang="en-GB" sz="1200" kern="1200" dirty="0">
                <a:solidFill>
                  <a:schemeClr val="tx1"/>
                </a:solidFill>
                <a:effectLst/>
                <a:latin typeface="+mn-lt"/>
                <a:ea typeface="+mn-ea"/>
                <a:cs typeface="+mn-cs"/>
              </a:rPr>
              <a:t> in the arm, </a:t>
            </a:r>
            <a:r>
              <a:rPr lang="en-GB" sz="1200" b="1" kern="1200" dirty="0">
                <a:solidFill>
                  <a:schemeClr val="tx1"/>
                </a:solidFill>
                <a:effectLst/>
                <a:latin typeface="+mn-lt"/>
                <a:ea typeface="+mn-ea"/>
                <a:cs typeface="+mn-cs"/>
              </a:rPr>
              <a:t>weakness</a:t>
            </a:r>
            <a:r>
              <a:rPr lang="en-GB" sz="1200" kern="1200" dirty="0">
                <a:solidFill>
                  <a:schemeClr val="tx1"/>
                </a:solidFill>
                <a:effectLst/>
                <a:latin typeface="+mn-lt"/>
                <a:ea typeface="+mn-ea"/>
                <a:cs typeface="+mn-cs"/>
              </a:rPr>
              <a:t> and </a:t>
            </a:r>
            <a:r>
              <a:rPr lang="en-GB" sz="1200" b="1" kern="1200" dirty="0">
                <a:solidFill>
                  <a:schemeClr val="tx1"/>
                </a:solidFill>
                <a:effectLst/>
                <a:latin typeface="+mn-lt"/>
                <a:ea typeface="+mn-ea"/>
                <a:cs typeface="+mn-cs"/>
              </a:rPr>
              <a:t>wasting</a:t>
            </a:r>
            <a:r>
              <a:rPr lang="en-GB" sz="1200" kern="1200" dirty="0">
                <a:solidFill>
                  <a:schemeClr val="tx1"/>
                </a:solidFill>
                <a:effectLst/>
                <a:latin typeface="+mn-lt"/>
                <a:ea typeface="+mn-ea"/>
                <a:cs typeface="+mn-cs"/>
              </a:rPr>
              <a:t> of the hand and sensory loss on the </a:t>
            </a:r>
            <a:r>
              <a:rPr lang="en-GB" sz="1200" b="1" kern="1200" dirty="0">
                <a:solidFill>
                  <a:schemeClr val="tx1"/>
                </a:solidFill>
                <a:effectLst/>
                <a:latin typeface="+mn-lt"/>
                <a:ea typeface="+mn-ea"/>
                <a:cs typeface="+mn-cs"/>
              </a:rPr>
              <a:t>inner</a:t>
            </a:r>
            <a:r>
              <a:rPr lang="en-GB" sz="1200" kern="1200" dirty="0">
                <a:solidFill>
                  <a:schemeClr val="tx1"/>
                </a:solidFill>
                <a:effectLst/>
                <a:latin typeface="+mn-lt"/>
                <a:ea typeface="+mn-ea"/>
                <a:cs typeface="+mn-cs"/>
              </a:rPr>
              <a:t> aspect of the </a:t>
            </a:r>
            <a:r>
              <a:rPr lang="en-GB" sz="1200" b="1" kern="1200" dirty="0">
                <a:solidFill>
                  <a:schemeClr val="tx1"/>
                </a:solidFill>
                <a:effectLst/>
                <a:latin typeface="+mn-lt"/>
                <a:ea typeface="+mn-ea"/>
                <a:cs typeface="+mn-cs"/>
              </a:rPr>
              <a:t>forearm and hand</a:t>
            </a:r>
            <a:endParaRPr lang="en-GB" dirty="0">
              <a:effectLst/>
            </a:endParaRPr>
          </a:p>
        </p:txBody>
      </p:sp>
      <p:sp>
        <p:nvSpPr>
          <p:cNvPr id="4" name="Slide Number Placeholder 3"/>
          <p:cNvSpPr>
            <a:spLocks noGrp="1"/>
          </p:cNvSpPr>
          <p:nvPr>
            <p:ph type="sldNum" sz="quarter" idx="10"/>
          </p:nvPr>
        </p:nvSpPr>
        <p:spPr/>
        <p:txBody>
          <a:bodyPr/>
          <a:lstStyle/>
          <a:p>
            <a:fld id="{FACA7CC9-A366-481A-A055-A0821A0DD721}" type="slidenum">
              <a:rPr lang="en-GB" smtClean="0"/>
              <a:t>25</a:t>
            </a:fld>
            <a:endParaRPr lang="en-GB"/>
          </a:p>
        </p:txBody>
      </p:sp>
    </p:spTree>
    <p:extLst>
      <p:ext uri="{BB962C8B-B14F-4D97-AF65-F5344CB8AC3E}">
        <p14:creationId xmlns:p14="http://schemas.microsoft.com/office/powerpoint/2010/main" val="2197493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Pancoast tumour</a:t>
            </a:r>
            <a:br>
              <a:rPr lang="en-GB" dirty="0"/>
            </a:br>
            <a:r>
              <a:rPr lang="en-GB" dirty="0"/>
              <a:t>Wrist drop</a:t>
            </a:r>
            <a:br>
              <a:rPr lang="en-GB" dirty="0"/>
            </a:br>
            <a:r>
              <a:rPr lang="en-GB" dirty="0"/>
              <a:t>Median nerve carpal tunnel</a:t>
            </a:r>
            <a:br>
              <a:rPr lang="en-GB" dirty="0"/>
            </a:br>
            <a:r>
              <a:rPr lang="en-GB" dirty="0"/>
              <a:t>Ulnar nerve – claw</a:t>
            </a:r>
            <a:r>
              <a:rPr lang="en-GB" baseline="0" dirty="0"/>
              <a:t> hand deformity </a:t>
            </a:r>
            <a:r>
              <a:rPr lang="en-GB" dirty="0"/>
              <a:t/>
            </a:r>
            <a:br>
              <a:rPr lang="en-GB" dirty="0"/>
            </a:br>
            <a:r>
              <a:rPr lang="en-GB" dirty="0" err="1"/>
              <a:t>Erb’s</a:t>
            </a:r>
            <a:r>
              <a:rPr lang="en-GB" dirty="0"/>
              <a:t> palsy</a:t>
            </a:r>
          </a:p>
          <a:p>
            <a:pPr lvl="0"/>
            <a:r>
              <a:rPr lang="en-GB" sz="1200" u="sng" kern="1200" dirty="0">
                <a:solidFill>
                  <a:schemeClr val="tx1"/>
                </a:solidFill>
                <a:effectLst/>
                <a:latin typeface="+mn-lt"/>
                <a:ea typeface="+mn-ea"/>
                <a:cs typeface="+mn-cs"/>
              </a:rPr>
              <a:t>Brachial Plexus lesions</a:t>
            </a:r>
            <a:endParaRPr lang="en-GB" dirty="0">
              <a:effectLst/>
            </a:endParaRPr>
          </a:p>
          <a:p>
            <a:pPr lvl="1"/>
            <a:r>
              <a:rPr lang="en-GB" sz="1200" kern="1200" dirty="0">
                <a:solidFill>
                  <a:schemeClr val="tx1"/>
                </a:solidFill>
                <a:effectLst/>
                <a:latin typeface="+mn-lt"/>
                <a:ea typeface="+mn-ea"/>
                <a:cs typeface="+mn-cs"/>
              </a:rPr>
              <a:t>Trauma causing avulsion of the brachial plexus causing </a:t>
            </a:r>
            <a:r>
              <a:rPr lang="en-GB" sz="1200" b="1" kern="1200" dirty="0">
                <a:solidFill>
                  <a:schemeClr val="tx1"/>
                </a:solidFill>
                <a:effectLst/>
                <a:latin typeface="+mn-lt"/>
                <a:ea typeface="+mn-ea"/>
                <a:cs typeface="+mn-cs"/>
              </a:rPr>
              <a:t>immediate weakness</a:t>
            </a:r>
            <a:r>
              <a:rPr lang="en-GB" sz="1200" kern="1200" dirty="0">
                <a:solidFill>
                  <a:schemeClr val="tx1"/>
                </a:solidFill>
                <a:effectLst/>
                <a:latin typeface="+mn-lt"/>
                <a:ea typeface="+mn-ea"/>
                <a:cs typeface="+mn-cs"/>
              </a:rPr>
              <a:t> and loss of feeling in one upper limb</a:t>
            </a:r>
            <a:endParaRPr lang="en-GB" dirty="0">
              <a:effectLst/>
            </a:endParaRPr>
          </a:p>
          <a:p>
            <a:pPr lvl="1"/>
            <a:r>
              <a:rPr lang="en-GB" sz="1200" kern="1200" dirty="0">
                <a:solidFill>
                  <a:schemeClr val="tx1"/>
                </a:solidFill>
                <a:effectLst/>
                <a:latin typeface="+mn-lt"/>
                <a:ea typeface="+mn-ea"/>
                <a:cs typeface="+mn-cs"/>
              </a:rPr>
              <a:t>The arm then </a:t>
            </a:r>
            <a:r>
              <a:rPr lang="en-GB" sz="1200" b="1" kern="1200" dirty="0">
                <a:solidFill>
                  <a:schemeClr val="tx1"/>
                </a:solidFill>
                <a:effectLst/>
                <a:latin typeface="+mn-lt"/>
                <a:ea typeface="+mn-ea"/>
                <a:cs typeface="+mn-cs"/>
              </a:rPr>
              <a:t>wastes</a:t>
            </a:r>
            <a:r>
              <a:rPr lang="en-GB" sz="1200" kern="1200" dirty="0">
                <a:solidFill>
                  <a:schemeClr val="tx1"/>
                </a:solidFill>
                <a:effectLst/>
                <a:latin typeface="+mn-lt"/>
                <a:ea typeface="+mn-ea"/>
                <a:cs typeface="+mn-cs"/>
              </a:rPr>
              <a:t> and becomes </a:t>
            </a:r>
            <a:r>
              <a:rPr lang="en-GB" sz="1200" b="1" kern="1200" dirty="0">
                <a:solidFill>
                  <a:schemeClr val="tx1"/>
                </a:solidFill>
                <a:effectLst/>
                <a:latin typeface="+mn-lt"/>
                <a:ea typeface="+mn-ea"/>
                <a:cs typeface="+mn-cs"/>
              </a:rPr>
              <a:t>painful</a:t>
            </a:r>
            <a:endParaRPr lang="en-GB" dirty="0">
              <a:effectLst/>
            </a:endParaRPr>
          </a:p>
          <a:p>
            <a:pPr lvl="1"/>
            <a:r>
              <a:rPr lang="en-GB" sz="1200" b="1" kern="1200" dirty="0">
                <a:solidFill>
                  <a:schemeClr val="tx1"/>
                </a:solidFill>
                <a:effectLst/>
                <a:latin typeface="+mn-lt"/>
                <a:ea typeface="+mn-ea"/>
                <a:cs typeface="+mn-cs"/>
              </a:rPr>
              <a:t>Traction lesions</a:t>
            </a:r>
            <a:r>
              <a:rPr lang="en-GB" sz="1200" kern="1200" dirty="0">
                <a:solidFill>
                  <a:schemeClr val="tx1"/>
                </a:solidFill>
                <a:effectLst/>
                <a:latin typeface="+mn-lt"/>
                <a:ea typeface="+mn-ea"/>
                <a:cs typeface="+mn-cs"/>
              </a:rPr>
              <a:t> – Upper roots (C5 and C6) – </a:t>
            </a:r>
            <a:r>
              <a:rPr lang="en-GB" sz="1200" kern="1200" dirty="0" err="1">
                <a:solidFill>
                  <a:schemeClr val="tx1"/>
                </a:solidFill>
                <a:effectLst/>
                <a:latin typeface="+mn-lt"/>
                <a:ea typeface="+mn-ea"/>
                <a:cs typeface="+mn-cs"/>
              </a:rPr>
              <a:t>Erb’s</a:t>
            </a:r>
            <a:r>
              <a:rPr lang="en-GB" sz="1200" kern="1200" dirty="0">
                <a:solidFill>
                  <a:schemeClr val="tx1"/>
                </a:solidFill>
                <a:effectLst/>
                <a:latin typeface="+mn-lt"/>
                <a:ea typeface="+mn-ea"/>
                <a:cs typeface="+mn-cs"/>
              </a:rPr>
              <a:t> palsy. ‘Waiter’s tip’ position of the arm</a:t>
            </a:r>
            <a:endParaRPr lang="en-GB" dirty="0">
              <a:effectLst/>
            </a:endParaRPr>
          </a:p>
          <a:p>
            <a:pPr lvl="1"/>
            <a:r>
              <a:rPr lang="en-GB" sz="1200" kern="1200" dirty="0">
                <a:solidFill>
                  <a:schemeClr val="tx1"/>
                </a:solidFill>
                <a:effectLst/>
                <a:latin typeface="+mn-lt"/>
                <a:ea typeface="+mn-ea"/>
                <a:cs typeface="+mn-cs"/>
              </a:rPr>
              <a:t>Lower roots (C8 and T1) – claw-hand deformity</a:t>
            </a:r>
            <a:endParaRPr lang="en-GB" dirty="0">
              <a:effectLst/>
            </a:endParaRPr>
          </a:p>
          <a:p>
            <a:pPr lvl="0"/>
            <a:r>
              <a:rPr lang="en-GB" sz="1200" u="sng" kern="1200" dirty="0" err="1">
                <a:solidFill>
                  <a:schemeClr val="tx1"/>
                </a:solidFill>
                <a:effectLst/>
                <a:latin typeface="+mn-lt"/>
                <a:ea typeface="+mn-ea"/>
                <a:cs typeface="+mn-cs"/>
              </a:rPr>
              <a:t>Pancoate’s</a:t>
            </a:r>
            <a:r>
              <a:rPr lang="en-GB" sz="1200" u="sng" kern="1200" dirty="0">
                <a:solidFill>
                  <a:schemeClr val="tx1"/>
                </a:solidFill>
                <a:effectLst/>
                <a:latin typeface="+mn-lt"/>
                <a:ea typeface="+mn-ea"/>
                <a:cs typeface="+mn-cs"/>
              </a:rPr>
              <a:t> syndrome</a:t>
            </a:r>
            <a:endParaRPr lang="en-GB" dirty="0">
              <a:effectLst/>
            </a:endParaRPr>
          </a:p>
          <a:p>
            <a:pPr lvl="1"/>
            <a:r>
              <a:rPr lang="en-GB" sz="1200" kern="1200" dirty="0">
                <a:solidFill>
                  <a:schemeClr val="tx1"/>
                </a:solidFill>
                <a:effectLst/>
                <a:latin typeface="+mn-lt"/>
                <a:ea typeface="+mn-ea"/>
                <a:cs typeface="+mn-cs"/>
              </a:rPr>
              <a:t>Tumour of the </a:t>
            </a:r>
            <a:r>
              <a:rPr lang="en-GB" sz="1200" b="1" kern="1200" dirty="0">
                <a:solidFill>
                  <a:schemeClr val="tx1"/>
                </a:solidFill>
                <a:effectLst/>
                <a:latin typeface="+mn-lt"/>
                <a:ea typeface="+mn-ea"/>
                <a:cs typeface="+mn-cs"/>
              </a:rPr>
              <a:t>apex of the lung</a:t>
            </a:r>
            <a:r>
              <a:rPr lang="en-GB" sz="1200" kern="1200" dirty="0">
                <a:solidFill>
                  <a:schemeClr val="tx1"/>
                </a:solidFill>
                <a:effectLst/>
                <a:latin typeface="+mn-lt"/>
                <a:ea typeface="+mn-ea"/>
                <a:cs typeface="+mn-cs"/>
              </a:rPr>
              <a:t> can infiltrate the lower part of the brachial plexus</a:t>
            </a:r>
            <a:endParaRPr lang="en-GB" dirty="0">
              <a:effectLst/>
            </a:endParaRPr>
          </a:p>
          <a:p>
            <a:pPr lvl="1"/>
            <a:r>
              <a:rPr lang="en-GB" sz="1200" kern="1200" dirty="0">
                <a:solidFill>
                  <a:schemeClr val="tx1"/>
                </a:solidFill>
                <a:effectLst/>
                <a:latin typeface="+mn-lt"/>
                <a:ea typeface="+mn-ea"/>
                <a:cs typeface="+mn-cs"/>
              </a:rPr>
              <a:t>Severe </a:t>
            </a:r>
            <a:r>
              <a:rPr lang="en-GB" sz="1200" b="1" kern="1200" dirty="0">
                <a:solidFill>
                  <a:schemeClr val="tx1"/>
                </a:solidFill>
                <a:effectLst/>
                <a:latin typeface="+mn-lt"/>
                <a:ea typeface="+mn-ea"/>
                <a:cs typeface="+mn-cs"/>
              </a:rPr>
              <a:t>pain</a:t>
            </a:r>
            <a:r>
              <a:rPr lang="en-GB" sz="1200" kern="1200" dirty="0">
                <a:solidFill>
                  <a:schemeClr val="tx1"/>
                </a:solidFill>
                <a:effectLst/>
                <a:latin typeface="+mn-lt"/>
                <a:ea typeface="+mn-ea"/>
                <a:cs typeface="+mn-cs"/>
              </a:rPr>
              <a:t> in the arm, </a:t>
            </a:r>
            <a:r>
              <a:rPr lang="en-GB" sz="1200" b="1" kern="1200" dirty="0">
                <a:solidFill>
                  <a:schemeClr val="tx1"/>
                </a:solidFill>
                <a:effectLst/>
                <a:latin typeface="+mn-lt"/>
                <a:ea typeface="+mn-ea"/>
                <a:cs typeface="+mn-cs"/>
              </a:rPr>
              <a:t>weakness</a:t>
            </a:r>
            <a:r>
              <a:rPr lang="en-GB" sz="1200" kern="1200" dirty="0">
                <a:solidFill>
                  <a:schemeClr val="tx1"/>
                </a:solidFill>
                <a:effectLst/>
                <a:latin typeface="+mn-lt"/>
                <a:ea typeface="+mn-ea"/>
                <a:cs typeface="+mn-cs"/>
              </a:rPr>
              <a:t> and </a:t>
            </a:r>
            <a:r>
              <a:rPr lang="en-GB" sz="1200" b="1" kern="1200" dirty="0">
                <a:solidFill>
                  <a:schemeClr val="tx1"/>
                </a:solidFill>
                <a:effectLst/>
                <a:latin typeface="+mn-lt"/>
                <a:ea typeface="+mn-ea"/>
                <a:cs typeface="+mn-cs"/>
              </a:rPr>
              <a:t>wasting</a:t>
            </a:r>
            <a:r>
              <a:rPr lang="en-GB" sz="1200" kern="1200" dirty="0">
                <a:solidFill>
                  <a:schemeClr val="tx1"/>
                </a:solidFill>
                <a:effectLst/>
                <a:latin typeface="+mn-lt"/>
                <a:ea typeface="+mn-ea"/>
                <a:cs typeface="+mn-cs"/>
              </a:rPr>
              <a:t> of the hand and sensory loss on the </a:t>
            </a:r>
            <a:r>
              <a:rPr lang="en-GB" sz="1200" b="1" kern="1200" dirty="0">
                <a:solidFill>
                  <a:schemeClr val="tx1"/>
                </a:solidFill>
                <a:effectLst/>
                <a:latin typeface="+mn-lt"/>
                <a:ea typeface="+mn-ea"/>
                <a:cs typeface="+mn-cs"/>
              </a:rPr>
              <a:t>inner</a:t>
            </a:r>
            <a:r>
              <a:rPr lang="en-GB" sz="1200" kern="1200" dirty="0">
                <a:solidFill>
                  <a:schemeClr val="tx1"/>
                </a:solidFill>
                <a:effectLst/>
                <a:latin typeface="+mn-lt"/>
                <a:ea typeface="+mn-ea"/>
                <a:cs typeface="+mn-cs"/>
              </a:rPr>
              <a:t> aspect of the </a:t>
            </a:r>
            <a:r>
              <a:rPr lang="en-GB" sz="1200" b="1" kern="1200" dirty="0">
                <a:solidFill>
                  <a:schemeClr val="tx1"/>
                </a:solidFill>
                <a:effectLst/>
                <a:latin typeface="+mn-lt"/>
                <a:ea typeface="+mn-ea"/>
                <a:cs typeface="+mn-cs"/>
              </a:rPr>
              <a:t>forearm and hand</a:t>
            </a:r>
            <a:endParaRPr lang="en-GB" dirty="0">
              <a:effectLst/>
            </a:endParaRPr>
          </a:p>
          <a:p>
            <a:pPr lvl="0"/>
            <a:r>
              <a:rPr lang="en-GB" sz="1200" u="sng" kern="1200" dirty="0">
                <a:solidFill>
                  <a:schemeClr val="tx1"/>
                </a:solidFill>
                <a:effectLst/>
                <a:latin typeface="+mn-lt"/>
                <a:ea typeface="+mn-ea"/>
                <a:cs typeface="+mn-cs"/>
              </a:rPr>
              <a:t>Brachial plexus neuropathy</a:t>
            </a:r>
            <a:endParaRPr lang="en-GB" dirty="0">
              <a:effectLst/>
            </a:endParaRPr>
          </a:p>
          <a:p>
            <a:pPr lvl="1"/>
            <a:r>
              <a:rPr lang="en-GB" sz="1200" kern="1200" dirty="0">
                <a:solidFill>
                  <a:schemeClr val="tx1"/>
                </a:solidFill>
                <a:effectLst/>
                <a:latin typeface="+mn-lt"/>
                <a:ea typeface="+mn-ea"/>
                <a:cs typeface="+mn-cs"/>
              </a:rPr>
              <a:t>Acute </a:t>
            </a:r>
            <a:r>
              <a:rPr lang="en-GB" sz="1200" b="1" kern="1200" dirty="0">
                <a:solidFill>
                  <a:schemeClr val="tx1"/>
                </a:solidFill>
                <a:effectLst/>
                <a:latin typeface="+mn-lt"/>
                <a:ea typeface="+mn-ea"/>
                <a:cs typeface="+mn-cs"/>
              </a:rPr>
              <a:t>inflammation</a:t>
            </a:r>
            <a:r>
              <a:rPr lang="en-GB" sz="1200" kern="1200" dirty="0">
                <a:solidFill>
                  <a:schemeClr val="tx1"/>
                </a:solidFill>
                <a:effectLst/>
                <a:latin typeface="+mn-lt"/>
                <a:ea typeface="+mn-ea"/>
                <a:cs typeface="+mn-cs"/>
              </a:rPr>
              <a:t> of the brachial plexus</a:t>
            </a:r>
            <a:endParaRPr lang="en-GB" dirty="0">
              <a:effectLst/>
            </a:endParaRPr>
          </a:p>
          <a:p>
            <a:pPr lvl="1"/>
            <a:r>
              <a:rPr lang="en-GB" sz="1200" kern="1200" dirty="0">
                <a:solidFill>
                  <a:schemeClr val="tx1"/>
                </a:solidFill>
                <a:effectLst/>
                <a:latin typeface="+mn-lt"/>
                <a:ea typeface="+mn-ea"/>
                <a:cs typeface="+mn-cs"/>
              </a:rPr>
              <a:t>Severe </a:t>
            </a:r>
            <a:r>
              <a:rPr lang="en-GB" sz="1200" b="1" kern="1200" dirty="0">
                <a:solidFill>
                  <a:schemeClr val="tx1"/>
                </a:solidFill>
                <a:effectLst/>
                <a:latin typeface="+mn-lt"/>
                <a:ea typeface="+mn-ea"/>
                <a:cs typeface="+mn-cs"/>
              </a:rPr>
              <a:t>pain</a:t>
            </a:r>
            <a:r>
              <a:rPr lang="en-GB"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weakness</a:t>
            </a:r>
            <a:r>
              <a:rPr lang="en-GB" sz="1200" kern="1200" dirty="0">
                <a:solidFill>
                  <a:schemeClr val="tx1"/>
                </a:solidFill>
                <a:effectLst/>
                <a:latin typeface="+mn-lt"/>
                <a:ea typeface="+mn-ea"/>
                <a:cs typeface="+mn-cs"/>
              </a:rPr>
              <a:t> and sensory losing one arm</a:t>
            </a:r>
            <a:endParaRPr lang="en-GB" dirty="0">
              <a:effectLst/>
            </a:endParaRPr>
          </a:p>
          <a:p>
            <a:pPr lvl="1"/>
            <a:r>
              <a:rPr lang="en-GB" sz="1200" kern="1200" dirty="0">
                <a:solidFill>
                  <a:schemeClr val="tx1"/>
                </a:solidFill>
                <a:effectLst/>
                <a:latin typeface="+mn-lt"/>
                <a:ea typeface="+mn-ea"/>
                <a:cs typeface="+mn-cs"/>
              </a:rPr>
              <a:t>Usually recovers after a year</a:t>
            </a:r>
            <a:endParaRPr lang="en-GB" dirty="0">
              <a:effectLst/>
            </a:endParaRPr>
          </a:p>
          <a:p>
            <a:pPr lvl="0"/>
            <a:r>
              <a:rPr lang="en-GB" sz="1200" u="sng" kern="1200" dirty="0">
                <a:solidFill>
                  <a:schemeClr val="tx1"/>
                </a:solidFill>
                <a:effectLst/>
                <a:latin typeface="+mn-lt"/>
                <a:ea typeface="+mn-ea"/>
                <a:cs typeface="+mn-cs"/>
              </a:rPr>
              <a:t>Lumbosacral plexus lesions</a:t>
            </a:r>
            <a:endParaRPr lang="en-GB" dirty="0">
              <a:effectLst/>
            </a:endParaRPr>
          </a:p>
          <a:p>
            <a:pPr lvl="1"/>
            <a:r>
              <a:rPr lang="en-GB" sz="1200" kern="1200" dirty="0">
                <a:solidFill>
                  <a:schemeClr val="tx1"/>
                </a:solidFill>
                <a:effectLst/>
                <a:latin typeface="+mn-lt"/>
                <a:ea typeface="+mn-ea"/>
                <a:cs typeface="+mn-cs"/>
              </a:rPr>
              <a:t>Damaged by </a:t>
            </a:r>
            <a:r>
              <a:rPr lang="en-GB" sz="1200" b="1" kern="1200" dirty="0">
                <a:solidFill>
                  <a:schemeClr val="tx1"/>
                </a:solidFill>
                <a:effectLst/>
                <a:latin typeface="+mn-lt"/>
                <a:ea typeface="+mn-ea"/>
                <a:cs typeface="+mn-cs"/>
              </a:rPr>
              <a:t>malignant</a:t>
            </a:r>
            <a:r>
              <a:rPr lang="en-GB" sz="1200" kern="1200" dirty="0">
                <a:solidFill>
                  <a:schemeClr val="tx1"/>
                </a:solidFill>
                <a:effectLst/>
                <a:latin typeface="+mn-lt"/>
                <a:ea typeface="+mn-ea"/>
                <a:cs typeface="+mn-cs"/>
              </a:rPr>
              <a:t> disease and </a:t>
            </a:r>
            <a:r>
              <a:rPr lang="en-GB" sz="1200" b="1" kern="1200" dirty="0">
                <a:solidFill>
                  <a:schemeClr val="tx1"/>
                </a:solidFill>
                <a:effectLst/>
                <a:latin typeface="+mn-lt"/>
                <a:ea typeface="+mn-ea"/>
                <a:cs typeface="+mn-cs"/>
              </a:rPr>
              <a:t>surgical</a:t>
            </a:r>
            <a:r>
              <a:rPr lang="en-GB" sz="1200" kern="1200" dirty="0">
                <a:solidFill>
                  <a:schemeClr val="tx1"/>
                </a:solidFill>
                <a:effectLst/>
                <a:latin typeface="+mn-lt"/>
                <a:ea typeface="+mn-ea"/>
                <a:cs typeface="+mn-cs"/>
              </a:rPr>
              <a:t> procedures for cancer</a:t>
            </a:r>
            <a:endParaRPr lang="en-GB" dirty="0">
              <a:effectLst/>
            </a:endParaRPr>
          </a:p>
          <a:p>
            <a:pPr lvl="1"/>
            <a:r>
              <a:rPr lang="en-GB" sz="1200" kern="1200" dirty="0">
                <a:solidFill>
                  <a:schemeClr val="tx1"/>
                </a:solidFill>
                <a:effectLst/>
                <a:latin typeface="+mn-lt"/>
                <a:ea typeface="+mn-ea"/>
                <a:cs typeface="+mn-cs"/>
              </a:rPr>
              <a:t>Pain, </a:t>
            </a:r>
            <a:r>
              <a:rPr lang="en-GB" sz="1200" b="1" kern="1200" dirty="0">
                <a:solidFill>
                  <a:schemeClr val="tx1"/>
                </a:solidFill>
                <a:effectLst/>
                <a:latin typeface="+mn-lt"/>
                <a:ea typeface="+mn-ea"/>
                <a:cs typeface="+mn-cs"/>
              </a:rPr>
              <a:t>weakness</a:t>
            </a:r>
            <a:r>
              <a:rPr lang="en-GB" sz="1200" kern="1200" dirty="0">
                <a:solidFill>
                  <a:schemeClr val="tx1"/>
                </a:solidFill>
                <a:effectLst/>
                <a:latin typeface="+mn-lt"/>
                <a:ea typeface="+mn-ea"/>
                <a:cs typeface="+mn-cs"/>
              </a:rPr>
              <a:t> and </a:t>
            </a:r>
            <a:r>
              <a:rPr lang="en-GB" sz="1200" b="1" kern="1200" dirty="0">
                <a:solidFill>
                  <a:schemeClr val="tx1"/>
                </a:solidFill>
                <a:effectLst/>
                <a:latin typeface="+mn-lt"/>
                <a:ea typeface="+mn-ea"/>
                <a:cs typeface="+mn-cs"/>
              </a:rPr>
              <a:t>wasting</a:t>
            </a:r>
            <a:r>
              <a:rPr lang="en-GB" sz="1200" kern="1200" dirty="0">
                <a:solidFill>
                  <a:schemeClr val="tx1"/>
                </a:solidFill>
                <a:effectLst/>
                <a:latin typeface="+mn-lt"/>
                <a:ea typeface="+mn-ea"/>
                <a:cs typeface="+mn-cs"/>
              </a:rPr>
              <a:t> of the muscles and numbness of the legs. Bladder and bowel </a:t>
            </a:r>
            <a:r>
              <a:rPr lang="en-GB" sz="1200" b="1" kern="1200" dirty="0">
                <a:solidFill>
                  <a:schemeClr val="tx1"/>
                </a:solidFill>
                <a:effectLst/>
                <a:latin typeface="+mn-lt"/>
                <a:ea typeface="+mn-ea"/>
                <a:cs typeface="+mn-cs"/>
              </a:rPr>
              <a:t>incontinence</a:t>
            </a:r>
            <a:endParaRPr lang="en-GB" dirty="0">
              <a:effectLst/>
            </a:endParaRPr>
          </a:p>
          <a:p>
            <a:pPr lvl="0"/>
            <a:r>
              <a:rPr lang="en-GB" sz="1200" u="sng" kern="1200" dirty="0">
                <a:solidFill>
                  <a:schemeClr val="tx1"/>
                </a:solidFill>
                <a:effectLst/>
                <a:latin typeface="+mn-lt"/>
                <a:ea typeface="+mn-ea"/>
                <a:cs typeface="+mn-cs"/>
              </a:rPr>
              <a:t>Radial Nerve (C6-C8)</a:t>
            </a:r>
            <a:r>
              <a:rPr lang="en-GB" u="sng" dirty="0">
                <a:effectLst/>
              </a:rPr>
              <a:t> </a:t>
            </a:r>
            <a:endParaRPr lang="en-GB" dirty="0">
              <a:effectLst/>
            </a:endParaRPr>
          </a:p>
          <a:p>
            <a:pPr lvl="1"/>
            <a:r>
              <a:rPr lang="en-GB" sz="1200" kern="1200" dirty="0">
                <a:solidFill>
                  <a:schemeClr val="tx1"/>
                </a:solidFill>
                <a:effectLst/>
                <a:latin typeface="+mn-lt"/>
                <a:ea typeface="+mn-ea"/>
                <a:cs typeface="+mn-cs"/>
              </a:rPr>
              <a:t>Damaged by fractures to the </a:t>
            </a:r>
            <a:r>
              <a:rPr lang="en-GB" sz="1200" b="1" kern="1200" dirty="0">
                <a:solidFill>
                  <a:schemeClr val="tx1"/>
                </a:solidFill>
                <a:effectLst/>
                <a:latin typeface="+mn-lt"/>
                <a:ea typeface="+mn-ea"/>
                <a:cs typeface="+mn-cs"/>
              </a:rPr>
              <a:t>mid-shaft of </a:t>
            </a:r>
            <a:r>
              <a:rPr lang="en-GB" sz="1200" b="1" kern="1200" dirty="0" err="1">
                <a:solidFill>
                  <a:schemeClr val="tx1"/>
                </a:solidFill>
                <a:effectLst/>
                <a:latin typeface="+mn-lt"/>
                <a:ea typeface="+mn-ea"/>
                <a:cs typeface="+mn-cs"/>
              </a:rPr>
              <a:t>humerus</a:t>
            </a:r>
            <a:r>
              <a:rPr lang="en-GB" dirty="0">
                <a:effectLst/>
              </a:rPr>
              <a:t> </a:t>
            </a:r>
          </a:p>
          <a:p>
            <a:pPr lvl="1"/>
            <a:r>
              <a:rPr lang="en-GB" sz="1200" kern="1200" dirty="0">
                <a:solidFill>
                  <a:schemeClr val="tx1"/>
                </a:solidFill>
                <a:effectLst/>
                <a:latin typeface="+mn-lt"/>
                <a:ea typeface="+mn-ea"/>
                <a:cs typeface="+mn-cs"/>
              </a:rPr>
              <a:t>Compression at same site leading to ‘Saturday night paralysis’ – loss of </a:t>
            </a:r>
            <a:r>
              <a:rPr lang="en-GB" sz="1200" kern="1200" dirty="0" err="1">
                <a:solidFill>
                  <a:schemeClr val="tx1"/>
                </a:solidFill>
                <a:effectLst/>
                <a:latin typeface="+mn-lt"/>
                <a:ea typeface="+mn-ea"/>
                <a:cs typeface="+mn-cs"/>
              </a:rPr>
              <a:t>extenstion</a:t>
            </a:r>
            <a:r>
              <a:rPr lang="en-GB" sz="1200" kern="1200" dirty="0">
                <a:solidFill>
                  <a:schemeClr val="tx1"/>
                </a:solidFill>
                <a:effectLst/>
                <a:latin typeface="+mn-lt"/>
                <a:ea typeface="+mn-ea"/>
                <a:cs typeface="+mn-cs"/>
              </a:rPr>
              <a:t> of the wrist and fingers (</a:t>
            </a:r>
            <a:r>
              <a:rPr lang="en-GB" sz="1200" b="1" kern="1200" dirty="0">
                <a:solidFill>
                  <a:schemeClr val="tx1"/>
                </a:solidFill>
                <a:effectLst/>
                <a:latin typeface="+mn-lt"/>
                <a:ea typeface="+mn-ea"/>
                <a:cs typeface="+mn-cs"/>
              </a:rPr>
              <a:t>wrist drop</a:t>
            </a:r>
            <a:r>
              <a:rPr lang="en-GB" sz="1200" kern="1200" dirty="0">
                <a:solidFill>
                  <a:schemeClr val="tx1"/>
                </a:solidFill>
                <a:effectLst/>
                <a:latin typeface="+mn-lt"/>
                <a:ea typeface="+mn-ea"/>
                <a:cs typeface="+mn-cs"/>
              </a:rPr>
              <a:t>)</a:t>
            </a:r>
            <a:endParaRPr lang="en-GB" dirty="0">
              <a:effectLst/>
            </a:endParaRPr>
          </a:p>
          <a:p>
            <a:pPr lvl="0"/>
            <a:r>
              <a:rPr lang="en-GB" sz="1200" u="sng" kern="1200" dirty="0">
                <a:solidFill>
                  <a:schemeClr val="tx1"/>
                </a:solidFill>
                <a:effectLst/>
                <a:latin typeface="+mn-lt"/>
                <a:ea typeface="+mn-ea"/>
                <a:cs typeface="+mn-cs"/>
              </a:rPr>
              <a:t>Median Nerve (C5-T1, predominantly C6) </a:t>
            </a:r>
            <a:endParaRPr lang="en-GB" dirty="0">
              <a:effectLst/>
            </a:endParaRPr>
          </a:p>
          <a:p>
            <a:pPr lvl="1"/>
            <a:r>
              <a:rPr lang="en-GB" sz="1200" b="1" kern="1200" dirty="0">
                <a:solidFill>
                  <a:schemeClr val="tx1"/>
                </a:solidFill>
                <a:effectLst/>
                <a:latin typeface="+mn-lt"/>
                <a:ea typeface="+mn-ea"/>
                <a:cs typeface="+mn-cs"/>
              </a:rPr>
              <a:t>Carpal Tunnel Syndrome</a:t>
            </a:r>
            <a:r>
              <a:rPr lang="en-GB" sz="1200" kern="1200" dirty="0">
                <a:solidFill>
                  <a:schemeClr val="tx1"/>
                </a:solidFill>
                <a:effectLst/>
                <a:latin typeface="+mn-lt"/>
                <a:ea typeface="+mn-ea"/>
                <a:cs typeface="+mn-cs"/>
              </a:rPr>
              <a:t> – predominantly sensory but may be associated with wasting of </a:t>
            </a:r>
            <a:r>
              <a:rPr lang="en-GB" sz="1200" kern="1200" dirty="0" err="1">
                <a:solidFill>
                  <a:schemeClr val="tx1"/>
                </a:solidFill>
                <a:effectLst/>
                <a:latin typeface="+mn-lt"/>
                <a:ea typeface="+mn-ea"/>
                <a:cs typeface="+mn-cs"/>
              </a:rPr>
              <a:t>thenar</a:t>
            </a:r>
            <a:r>
              <a:rPr lang="en-GB" sz="1200" kern="1200" dirty="0">
                <a:solidFill>
                  <a:schemeClr val="tx1"/>
                </a:solidFill>
                <a:effectLst/>
                <a:latin typeface="+mn-lt"/>
                <a:ea typeface="+mn-ea"/>
                <a:cs typeface="+mn-cs"/>
              </a:rPr>
              <a:t> muscles</a:t>
            </a:r>
            <a:endParaRPr lang="en-GB" dirty="0">
              <a:effectLst/>
            </a:endParaRPr>
          </a:p>
          <a:p>
            <a:pPr lvl="0"/>
            <a:r>
              <a:rPr lang="en-GB" sz="1200" u="sng" kern="1200" dirty="0">
                <a:solidFill>
                  <a:schemeClr val="tx1"/>
                </a:solidFill>
                <a:effectLst/>
                <a:latin typeface="+mn-lt"/>
                <a:ea typeface="+mn-ea"/>
                <a:cs typeface="+mn-cs"/>
              </a:rPr>
              <a:t>Ulnar Nerve (C7, C8, T1)</a:t>
            </a:r>
            <a:endParaRPr lang="en-GB" dirty="0">
              <a:effectLst/>
            </a:endParaRPr>
          </a:p>
          <a:p>
            <a:pPr lvl="1"/>
            <a:r>
              <a:rPr lang="en-GB" sz="1200" kern="1200" dirty="0">
                <a:solidFill>
                  <a:schemeClr val="tx1"/>
                </a:solidFill>
                <a:effectLst/>
                <a:latin typeface="+mn-lt"/>
                <a:ea typeface="+mn-ea"/>
                <a:cs typeface="+mn-cs"/>
              </a:rPr>
              <a:t>May be damaged by injury at the </a:t>
            </a:r>
            <a:r>
              <a:rPr lang="en-GB" sz="1200" b="1" kern="1200" dirty="0">
                <a:solidFill>
                  <a:schemeClr val="tx1"/>
                </a:solidFill>
                <a:effectLst/>
                <a:latin typeface="+mn-lt"/>
                <a:ea typeface="+mn-ea"/>
                <a:cs typeface="+mn-cs"/>
              </a:rPr>
              <a:t>medial epicondyle</a:t>
            </a:r>
            <a:r>
              <a:rPr lang="en-GB" sz="1200" kern="1200" dirty="0">
                <a:solidFill>
                  <a:schemeClr val="tx1"/>
                </a:solidFill>
                <a:effectLst/>
                <a:latin typeface="+mn-lt"/>
                <a:ea typeface="+mn-ea"/>
                <a:cs typeface="+mn-cs"/>
              </a:rPr>
              <a:t> of the elbow or at the medial aspect of the wrist. “</a:t>
            </a:r>
            <a:r>
              <a:rPr lang="en-GB" sz="1200" b="1" kern="1200" dirty="0">
                <a:solidFill>
                  <a:schemeClr val="tx1"/>
                </a:solidFill>
                <a:effectLst/>
                <a:latin typeface="+mn-lt"/>
                <a:ea typeface="+mn-ea"/>
                <a:cs typeface="+mn-cs"/>
              </a:rPr>
              <a:t>Claw-hand</a:t>
            </a:r>
            <a:r>
              <a:rPr lang="en-GB" sz="1200" kern="1200" dirty="0">
                <a:solidFill>
                  <a:schemeClr val="tx1"/>
                </a:solidFill>
                <a:effectLst/>
                <a:latin typeface="+mn-lt"/>
                <a:ea typeface="+mn-ea"/>
                <a:cs typeface="+mn-cs"/>
              </a:rPr>
              <a:t>” deformity</a:t>
            </a:r>
            <a:endParaRPr lang="en-GB" dirty="0">
              <a:effectLst/>
            </a:endParaRPr>
          </a:p>
          <a:p>
            <a:pPr lvl="0"/>
            <a:r>
              <a:rPr lang="en-GB" sz="1200" u="sng" kern="1200" dirty="0">
                <a:solidFill>
                  <a:schemeClr val="tx1"/>
                </a:solidFill>
                <a:effectLst/>
                <a:latin typeface="+mn-lt"/>
                <a:ea typeface="+mn-ea"/>
                <a:cs typeface="+mn-cs"/>
              </a:rPr>
              <a:t>Femoral Nerve (L2-L4)</a:t>
            </a:r>
            <a:endParaRPr lang="en-GB" dirty="0">
              <a:effectLst/>
            </a:endParaRPr>
          </a:p>
          <a:p>
            <a:pPr lvl="1"/>
            <a:r>
              <a:rPr lang="en-GB" sz="1200" kern="1200" dirty="0">
                <a:solidFill>
                  <a:schemeClr val="tx1"/>
                </a:solidFill>
                <a:effectLst/>
                <a:latin typeface="+mn-lt"/>
                <a:ea typeface="+mn-ea"/>
                <a:cs typeface="+mn-cs"/>
              </a:rPr>
              <a:t>May be damaged by </a:t>
            </a:r>
            <a:r>
              <a:rPr lang="en-GB" sz="1200" b="1" kern="1200" dirty="0">
                <a:solidFill>
                  <a:schemeClr val="tx1"/>
                </a:solidFill>
                <a:effectLst/>
                <a:latin typeface="+mn-lt"/>
                <a:ea typeface="+mn-ea"/>
                <a:cs typeface="+mn-cs"/>
              </a:rPr>
              <a:t>hip dislocation</a:t>
            </a:r>
            <a:r>
              <a:rPr lang="en-GB" sz="1200" kern="1200" dirty="0">
                <a:solidFill>
                  <a:schemeClr val="tx1"/>
                </a:solidFill>
                <a:effectLst/>
                <a:latin typeface="+mn-lt"/>
                <a:ea typeface="+mn-ea"/>
                <a:cs typeface="+mn-cs"/>
              </a:rPr>
              <a:t>, pelvic fracture and tumours in the pelvis</a:t>
            </a:r>
            <a:endParaRPr lang="en-GB" dirty="0">
              <a:effectLst/>
            </a:endParaRPr>
          </a:p>
          <a:p>
            <a:pPr lvl="1"/>
            <a:r>
              <a:rPr lang="en-GB" sz="1200" kern="1200" dirty="0">
                <a:solidFill>
                  <a:schemeClr val="tx1"/>
                </a:solidFill>
                <a:effectLst/>
                <a:latin typeface="+mn-lt"/>
                <a:ea typeface="+mn-ea"/>
                <a:cs typeface="+mn-cs"/>
              </a:rPr>
              <a:t>Leads to weakness of </a:t>
            </a:r>
            <a:r>
              <a:rPr lang="en-GB" sz="1200" b="1" kern="1200" dirty="0">
                <a:solidFill>
                  <a:schemeClr val="tx1"/>
                </a:solidFill>
                <a:effectLst/>
                <a:latin typeface="+mn-lt"/>
                <a:ea typeface="+mn-ea"/>
                <a:cs typeface="+mn-cs"/>
              </a:rPr>
              <a:t>knee extension</a:t>
            </a:r>
            <a:r>
              <a:rPr lang="en-GB" sz="1200" kern="1200" dirty="0">
                <a:solidFill>
                  <a:schemeClr val="tx1"/>
                </a:solidFill>
                <a:effectLst/>
                <a:latin typeface="+mn-lt"/>
                <a:ea typeface="+mn-ea"/>
                <a:cs typeface="+mn-cs"/>
              </a:rPr>
              <a:t> (results in inability to lock knee while walking) and some of the quadriceps</a:t>
            </a:r>
            <a:endParaRPr lang="en-GB" dirty="0">
              <a:effectLst/>
            </a:endParaRPr>
          </a:p>
          <a:p>
            <a:pPr lvl="0"/>
            <a:r>
              <a:rPr lang="en-GB" sz="1200" u="sng" kern="1200" dirty="0">
                <a:solidFill>
                  <a:schemeClr val="tx1"/>
                </a:solidFill>
                <a:effectLst/>
                <a:latin typeface="+mn-lt"/>
                <a:ea typeface="+mn-ea"/>
                <a:cs typeface="+mn-cs"/>
              </a:rPr>
              <a:t>Sciatic Nerve</a:t>
            </a:r>
            <a:endParaRPr lang="en-GB" dirty="0">
              <a:effectLst/>
            </a:endParaRPr>
          </a:p>
          <a:p>
            <a:pPr lvl="1"/>
            <a:r>
              <a:rPr lang="en-GB" sz="1200" b="1" kern="1200" dirty="0">
                <a:solidFill>
                  <a:schemeClr val="tx1"/>
                </a:solidFill>
                <a:effectLst/>
                <a:latin typeface="+mn-lt"/>
                <a:ea typeface="+mn-ea"/>
                <a:cs typeface="+mn-cs"/>
              </a:rPr>
              <a:t>Sciatica</a:t>
            </a:r>
            <a:r>
              <a:rPr lang="en-GB" sz="1200" kern="1200" dirty="0">
                <a:solidFill>
                  <a:schemeClr val="tx1"/>
                </a:solidFill>
                <a:effectLst/>
                <a:latin typeface="+mn-lt"/>
                <a:ea typeface="+mn-ea"/>
                <a:cs typeface="+mn-cs"/>
              </a:rPr>
              <a:t> – Compression or irritation of a spinal root which comprises the sciatic nerve</a:t>
            </a:r>
            <a:endParaRPr lang="en-GB" dirty="0">
              <a:effectLst/>
            </a:endParaRPr>
          </a:p>
          <a:p>
            <a:pPr lvl="1"/>
            <a:r>
              <a:rPr lang="en-GB" sz="1200" b="1" kern="1200" dirty="0">
                <a:solidFill>
                  <a:schemeClr val="tx1"/>
                </a:solidFill>
                <a:effectLst/>
                <a:latin typeface="+mn-lt"/>
                <a:ea typeface="+mn-ea"/>
                <a:cs typeface="+mn-cs"/>
              </a:rPr>
              <a:t>L5</a:t>
            </a:r>
            <a:r>
              <a:rPr lang="en-GB" sz="1200" kern="1200" dirty="0">
                <a:solidFill>
                  <a:schemeClr val="tx1"/>
                </a:solidFill>
                <a:effectLst/>
                <a:latin typeface="+mn-lt"/>
                <a:ea typeface="+mn-ea"/>
                <a:cs typeface="+mn-cs"/>
              </a:rPr>
              <a:t> – sensory: pain in posterolateral thigh and leg, numb inner foot. Motor: weakness of dorsiflexing foot and toes</a:t>
            </a:r>
            <a:endParaRPr lang="en-GB" dirty="0">
              <a:effectLst/>
            </a:endParaRPr>
          </a:p>
          <a:p>
            <a:pPr lvl="1"/>
            <a:r>
              <a:rPr lang="en-GB" sz="1200" b="1" kern="1200" dirty="0">
                <a:solidFill>
                  <a:schemeClr val="tx1"/>
                </a:solidFill>
                <a:effectLst/>
                <a:latin typeface="+mn-lt"/>
                <a:ea typeface="+mn-ea"/>
                <a:cs typeface="+mn-cs"/>
              </a:rPr>
              <a:t>S1</a:t>
            </a:r>
            <a:r>
              <a:rPr lang="en-GB" sz="1200" kern="1200" dirty="0">
                <a:solidFill>
                  <a:schemeClr val="tx1"/>
                </a:solidFill>
                <a:effectLst/>
                <a:latin typeface="+mn-lt"/>
                <a:ea typeface="+mn-ea"/>
                <a:cs typeface="+mn-cs"/>
              </a:rPr>
              <a:t> – Sensory: pain in posterolateral thigh and leg, numb lateral foot. Motor: weakness of foot dorsiflexion and loss of ankle jerk</a:t>
            </a:r>
            <a:endParaRPr lang="en-GB" dirty="0">
              <a:effectLst/>
            </a:endParaRPr>
          </a:p>
          <a:p>
            <a:pPr lvl="1"/>
            <a:r>
              <a:rPr lang="en-GB" sz="1200" b="1" kern="1200" dirty="0">
                <a:solidFill>
                  <a:schemeClr val="tx1"/>
                </a:solidFill>
                <a:effectLst/>
                <a:latin typeface="+mn-lt"/>
                <a:ea typeface="+mn-ea"/>
                <a:cs typeface="+mn-cs"/>
              </a:rPr>
              <a:t>Rare</a:t>
            </a:r>
            <a:r>
              <a:rPr lang="en-GB" sz="1200" kern="1200" dirty="0">
                <a:solidFill>
                  <a:schemeClr val="tx1"/>
                </a:solidFill>
                <a:effectLst/>
                <a:latin typeface="+mn-lt"/>
                <a:ea typeface="+mn-ea"/>
                <a:cs typeface="+mn-cs"/>
              </a:rPr>
              <a:t> – L3 and L4- diminished knee jerk, pain in anterior thigh </a:t>
            </a:r>
            <a:endParaRPr lang="en-GB" dirty="0">
              <a:effectLst/>
            </a:endParaRPr>
          </a:p>
          <a:p>
            <a:pPr lvl="0"/>
            <a:r>
              <a:rPr lang="en-GB" sz="1200" u="sng" kern="1200" dirty="0">
                <a:solidFill>
                  <a:schemeClr val="tx1"/>
                </a:solidFill>
                <a:effectLst/>
                <a:latin typeface="+mn-lt"/>
                <a:ea typeface="+mn-ea"/>
                <a:cs typeface="+mn-cs"/>
              </a:rPr>
              <a:t>Common Peroneal Nerve (L4-S2)</a:t>
            </a:r>
            <a:endParaRPr lang="en-GB" dirty="0">
              <a:effectLst/>
            </a:endParaRPr>
          </a:p>
          <a:p>
            <a:pPr lvl="1"/>
            <a:r>
              <a:rPr lang="en-GB" sz="1200" kern="1200" dirty="0">
                <a:solidFill>
                  <a:schemeClr val="tx1"/>
                </a:solidFill>
                <a:effectLst/>
                <a:latin typeface="+mn-lt"/>
                <a:ea typeface="+mn-ea"/>
                <a:cs typeface="+mn-cs"/>
              </a:rPr>
              <a:t>Can be damaged as it winds round the head of the </a:t>
            </a:r>
            <a:r>
              <a:rPr lang="en-GB" sz="1200" b="1" kern="1200" dirty="0">
                <a:solidFill>
                  <a:schemeClr val="tx1"/>
                </a:solidFill>
                <a:effectLst/>
                <a:latin typeface="+mn-lt"/>
                <a:ea typeface="+mn-ea"/>
                <a:cs typeface="+mn-cs"/>
              </a:rPr>
              <a:t>fibula</a:t>
            </a:r>
            <a:r>
              <a:rPr lang="en-GB" sz="1200" kern="1200" dirty="0">
                <a:solidFill>
                  <a:schemeClr val="tx1"/>
                </a:solidFill>
                <a:effectLst/>
                <a:latin typeface="+mn-lt"/>
                <a:ea typeface="+mn-ea"/>
                <a:cs typeface="+mn-cs"/>
              </a:rPr>
              <a:t>. This can be by fracture or </a:t>
            </a:r>
            <a:r>
              <a:rPr lang="en-GB" sz="1200" b="1" kern="1200" dirty="0">
                <a:solidFill>
                  <a:schemeClr val="tx1"/>
                </a:solidFill>
                <a:effectLst/>
                <a:latin typeface="+mn-lt"/>
                <a:ea typeface="+mn-ea"/>
                <a:cs typeface="+mn-cs"/>
              </a:rPr>
              <a:t>compression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eg</a:t>
            </a:r>
            <a:r>
              <a:rPr lang="en-GB" sz="1200" kern="1200" dirty="0">
                <a:solidFill>
                  <a:schemeClr val="tx1"/>
                </a:solidFill>
                <a:effectLst/>
                <a:latin typeface="+mn-lt"/>
                <a:ea typeface="+mn-ea"/>
                <a:cs typeface="+mn-cs"/>
              </a:rPr>
              <a:t> tight cast</a:t>
            </a:r>
            <a:endParaRPr lang="en-GB" dirty="0">
              <a:effectLst/>
            </a:endParaRPr>
          </a:p>
          <a:p>
            <a:pPr lvl="1"/>
            <a:r>
              <a:rPr lang="en-GB" sz="1200" kern="1200" dirty="0">
                <a:solidFill>
                  <a:schemeClr val="tx1"/>
                </a:solidFill>
                <a:effectLst/>
                <a:latin typeface="+mn-lt"/>
                <a:ea typeface="+mn-ea"/>
                <a:cs typeface="+mn-cs"/>
              </a:rPr>
              <a:t>Results in weakness of foot dorsiflexion and eversion</a:t>
            </a:r>
            <a:endParaRPr lang="en-GB" dirty="0">
              <a:effectLst/>
            </a:endParaRPr>
          </a:p>
          <a:p>
            <a:pPr lvl="0"/>
            <a:endParaRPr lang="en-GB" sz="1200" u="sng"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ACA7CC9-A366-481A-A055-A0821A0DD721}" type="slidenum">
              <a:rPr lang="en-GB" smtClean="0"/>
              <a:t>26</a:t>
            </a:fld>
            <a:endParaRPr lang="en-GB"/>
          </a:p>
        </p:txBody>
      </p:sp>
    </p:spTree>
    <p:extLst>
      <p:ext uri="{BB962C8B-B14F-4D97-AF65-F5344CB8AC3E}">
        <p14:creationId xmlns:p14="http://schemas.microsoft.com/office/powerpoint/2010/main" val="3335489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u="none" kern="1200" dirty="0">
                <a:solidFill>
                  <a:schemeClr val="tx1"/>
                </a:solidFill>
                <a:effectLst/>
                <a:latin typeface="+mn-lt"/>
                <a:ea typeface="+mn-ea"/>
                <a:cs typeface="+mn-cs"/>
              </a:rPr>
              <a:t>Much</a:t>
            </a:r>
            <a:r>
              <a:rPr lang="en-GB" sz="1200" u="none" kern="1200" baseline="0" dirty="0">
                <a:solidFill>
                  <a:schemeClr val="tx1"/>
                </a:solidFill>
                <a:effectLst/>
                <a:latin typeface="+mn-lt"/>
                <a:ea typeface="+mn-ea"/>
                <a:cs typeface="+mn-cs"/>
              </a:rPr>
              <a:t> easier to remember if you remember anatomy well – which nerve supplies which muscle compartment and area of sensation </a:t>
            </a:r>
            <a:r>
              <a:rPr lang="en-GB" sz="1200" u="sng" kern="1200" dirty="0">
                <a:solidFill>
                  <a:schemeClr val="tx1"/>
                </a:solidFill>
                <a:effectLst/>
                <a:latin typeface="+mn-lt"/>
                <a:ea typeface="+mn-ea"/>
                <a:cs typeface="+mn-cs"/>
              </a:rPr>
              <a:t/>
            </a:r>
            <a:br>
              <a:rPr lang="en-GB" sz="1200" u="sng" kern="1200" dirty="0">
                <a:solidFill>
                  <a:schemeClr val="tx1"/>
                </a:solidFill>
                <a:effectLst/>
                <a:latin typeface="+mn-lt"/>
                <a:ea typeface="+mn-ea"/>
                <a:cs typeface="+mn-cs"/>
              </a:rPr>
            </a:br>
            <a:r>
              <a:rPr lang="en-GB" sz="1200" u="sng" kern="1200" dirty="0">
                <a:solidFill>
                  <a:schemeClr val="tx1"/>
                </a:solidFill>
                <a:effectLst/>
                <a:latin typeface="+mn-lt"/>
                <a:ea typeface="+mn-ea"/>
                <a:cs typeface="+mn-cs"/>
              </a:rPr>
              <a:t>Radial Nerve (C6-C8)</a:t>
            </a:r>
            <a:r>
              <a:rPr lang="en-GB" u="sng" dirty="0">
                <a:effectLst/>
              </a:rPr>
              <a:t> </a:t>
            </a:r>
            <a:endParaRPr lang="en-GB" dirty="0">
              <a:effectLst/>
            </a:endParaRPr>
          </a:p>
          <a:p>
            <a:pPr lvl="1"/>
            <a:r>
              <a:rPr lang="en-GB" sz="1200" kern="1200" dirty="0">
                <a:solidFill>
                  <a:schemeClr val="tx1"/>
                </a:solidFill>
                <a:effectLst/>
                <a:latin typeface="+mn-lt"/>
                <a:ea typeface="+mn-ea"/>
                <a:cs typeface="+mn-cs"/>
              </a:rPr>
              <a:t>Damaged by fractures to the </a:t>
            </a:r>
            <a:r>
              <a:rPr lang="en-GB" sz="1200" b="1" kern="1200" dirty="0">
                <a:solidFill>
                  <a:schemeClr val="tx1"/>
                </a:solidFill>
                <a:effectLst/>
                <a:latin typeface="+mn-lt"/>
                <a:ea typeface="+mn-ea"/>
                <a:cs typeface="+mn-cs"/>
              </a:rPr>
              <a:t>mid-shaft of </a:t>
            </a:r>
            <a:r>
              <a:rPr lang="en-GB" sz="1200" b="1" kern="1200" dirty="0" err="1">
                <a:solidFill>
                  <a:schemeClr val="tx1"/>
                </a:solidFill>
                <a:effectLst/>
                <a:latin typeface="+mn-lt"/>
                <a:ea typeface="+mn-ea"/>
                <a:cs typeface="+mn-cs"/>
              </a:rPr>
              <a:t>humerus</a:t>
            </a:r>
            <a:r>
              <a:rPr lang="en-GB" dirty="0">
                <a:effectLst/>
              </a:rPr>
              <a:t> as it winds around</a:t>
            </a:r>
            <a:r>
              <a:rPr lang="en-GB" baseline="0" dirty="0">
                <a:effectLst/>
              </a:rPr>
              <a:t> the radial groove of the </a:t>
            </a:r>
            <a:r>
              <a:rPr lang="en-GB" baseline="0" dirty="0" err="1">
                <a:effectLst/>
              </a:rPr>
              <a:t>humerus</a:t>
            </a:r>
            <a:r>
              <a:rPr lang="en-GB" baseline="0" dirty="0">
                <a:effectLst/>
              </a:rPr>
              <a:t> </a:t>
            </a:r>
            <a:endParaRPr lang="en-GB" dirty="0">
              <a:effectLst/>
            </a:endParaRPr>
          </a:p>
          <a:p>
            <a:pPr lvl="1"/>
            <a:r>
              <a:rPr lang="en-GB" sz="1200" kern="1200" dirty="0">
                <a:solidFill>
                  <a:schemeClr val="tx1"/>
                </a:solidFill>
                <a:effectLst/>
                <a:latin typeface="+mn-lt"/>
                <a:ea typeface="+mn-ea"/>
                <a:cs typeface="+mn-cs"/>
              </a:rPr>
              <a:t>Compression at same site leading to ‘Saturday night paralysis’ – loss of extension of the wrist and fingers (</a:t>
            </a:r>
            <a:r>
              <a:rPr lang="en-GB" sz="1200" b="1" kern="1200" dirty="0">
                <a:solidFill>
                  <a:schemeClr val="tx1"/>
                </a:solidFill>
                <a:effectLst/>
                <a:latin typeface="+mn-lt"/>
                <a:ea typeface="+mn-ea"/>
                <a:cs typeface="+mn-cs"/>
              </a:rPr>
              <a:t>wrist drop</a:t>
            </a:r>
            <a:r>
              <a:rPr lang="en-GB" sz="1200" kern="1200" dirty="0">
                <a:solidFill>
                  <a:schemeClr val="tx1"/>
                </a:solidFill>
                <a:effectLst/>
                <a:latin typeface="+mn-lt"/>
                <a:ea typeface="+mn-ea"/>
                <a:cs typeface="+mn-cs"/>
              </a:rPr>
              <a:t>)</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sensation is tested by touching first dorsal web space  </a:t>
            </a:r>
            <a:endParaRPr lang="en-GB" dirty="0">
              <a:effectLst/>
            </a:endParaRPr>
          </a:p>
          <a:p>
            <a:pPr lvl="0"/>
            <a:r>
              <a:rPr lang="en-GB" sz="1200" u="sng" kern="1200" dirty="0">
                <a:solidFill>
                  <a:schemeClr val="tx1"/>
                </a:solidFill>
                <a:effectLst/>
                <a:latin typeface="+mn-lt"/>
                <a:ea typeface="+mn-ea"/>
                <a:cs typeface="+mn-cs"/>
              </a:rPr>
              <a:t>Median Nerve (C5-T1, predominantly C6) </a:t>
            </a:r>
          </a:p>
          <a:p>
            <a:pPr lvl="0"/>
            <a:r>
              <a:rPr lang="en-GB" sz="1200" u="none" kern="1200" baseline="0" dirty="0">
                <a:solidFill>
                  <a:schemeClr val="tx1"/>
                </a:solidFill>
                <a:effectLst/>
                <a:latin typeface="+mn-lt"/>
                <a:ea typeface="+mn-ea"/>
                <a:cs typeface="+mn-cs"/>
              </a:rPr>
              <a:t>            only nerve that passes through carpal tunnel of the hand – prone to injury whenever pressure in the carpal tunnel space increases due to whatever reason</a:t>
            </a:r>
            <a:endParaRPr lang="en-GB" u="none" dirty="0">
              <a:effectLst/>
            </a:endParaRPr>
          </a:p>
          <a:p>
            <a:pPr lvl="1"/>
            <a:r>
              <a:rPr lang="en-GB" sz="1200" b="1" kern="1200" dirty="0">
                <a:solidFill>
                  <a:schemeClr val="tx1"/>
                </a:solidFill>
                <a:effectLst/>
                <a:latin typeface="+mn-lt"/>
                <a:ea typeface="+mn-ea"/>
                <a:cs typeface="+mn-cs"/>
              </a:rPr>
              <a:t>Carpal Tunnel Syndrome</a:t>
            </a:r>
            <a:r>
              <a:rPr lang="en-GB" sz="1200" kern="1200" dirty="0">
                <a:solidFill>
                  <a:schemeClr val="tx1"/>
                </a:solidFill>
                <a:effectLst/>
                <a:latin typeface="+mn-lt"/>
                <a:ea typeface="+mn-ea"/>
                <a:cs typeface="+mn-cs"/>
              </a:rPr>
              <a:t> – predominantly sensory but may be associated with wasting of </a:t>
            </a:r>
            <a:r>
              <a:rPr lang="en-GB" sz="1200" kern="1200" dirty="0" err="1">
                <a:solidFill>
                  <a:schemeClr val="tx1"/>
                </a:solidFill>
                <a:effectLst/>
                <a:latin typeface="+mn-lt"/>
                <a:ea typeface="+mn-ea"/>
                <a:cs typeface="+mn-cs"/>
              </a:rPr>
              <a:t>thenar</a:t>
            </a:r>
            <a:r>
              <a:rPr lang="en-GB" sz="1200" kern="1200" dirty="0">
                <a:solidFill>
                  <a:schemeClr val="tx1"/>
                </a:solidFill>
                <a:effectLst/>
                <a:latin typeface="+mn-lt"/>
                <a:ea typeface="+mn-ea"/>
                <a:cs typeface="+mn-cs"/>
              </a:rPr>
              <a:t> muscles which</a:t>
            </a:r>
            <a:r>
              <a:rPr lang="en-GB" sz="1200" kern="1200" baseline="0" dirty="0">
                <a:solidFill>
                  <a:schemeClr val="tx1"/>
                </a:solidFill>
                <a:effectLst/>
                <a:latin typeface="+mn-lt"/>
                <a:ea typeface="+mn-ea"/>
                <a:cs typeface="+mn-cs"/>
              </a:rPr>
              <a:t> mostly provides motor </a:t>
            </a:r>
            <a:r>
              <a:rPr lang="en-GB" sz="1200" kern="1200" baseline="0" dirty="0" err="1">
                <a:solidFill>
                  <a:schemeClr val="tx1"/>
                </a:solidFill>
                <a:effectLst/>
                <a:latin typeface="+mn-lt"/>
                <a:ea typeface="+mn-ea"/>
                <a:cs typeface="+mn-cs"/>
              </a:rPr>
              <a:t>fx</a:t>
            </a:r>
            <a:r>
              <a:rPr lang="en-GB" sz="1200" kern="1200" baseline="0" dirty="0">
                <a:solidFill>
                  <a:schemeClr val="tx1"/>
                </a:solidFill>
                <a:effectLst/>
                <a:latin typeface="+mn-lt"/>
                <a:ea typeface="+mn-ea"/>
                <a:cs typeface="+mn-cs"/>
              </a:rPr>
              <a:t> to thumb</a:t>
            </a:r>
            <a:br>
              <a:rPr lang="en-GB" sz="1200" kern="1200" baseline="0" dirty="0">
                <a:solidFill>
                  <a:schemeClr val="tx1"/>
                </a:solidFill>
                <a:effectLst/>
                <a:latin typeface="+mn-lt"/>
                <a:ea typeface="+mn-ea"/>
                <a:cs typeface="+mn-cs"/>
              </a:rPr>
            </a:br>
            <a:r>
              <a:rPr lang="en-GB" sz="1200" kern="1200" baseline="0" dirty="0">
                <a:solidFill>
                  <a:schemeClr val="tx1"/>
                </a:solidFill>
                <a:effectLst/>
                <a:latin typeface="+mn-lt"/>
                <a:ea typeface="+mn-ea"/>
                <a:cs typeface="+mn-cs"/>
              </a:rPr>
              <a:t>sensation is tested by touching tip of index finger</a:t>
            </a:r>
            <a:endParaRPr lang="en-GB" dirty="0">
              <a:effectLst/>
            </a:endParaRPr>
          </a:p>
          <a:p>
            <a:pPr lvl="0"/>
            <a:r>
              <a:rPr lang="en-GB" sz="1200" u="sng" kern="1200" dirty="0">
                <a:solidFill>
                  <a:schemeClr val="tx1"/>
                </a:solidFill>
                <a:effectLst/>
                <a:latin typeface="+mn-lt"/>
                <a:ea typeface="+mn-ea"/>
                <a:cs typeface="+mn-cs"/>
              </a:rPr>
              <a:t>Ulnar Nerve (C7, C8, T1)</a:t>
            </a:r>
            <a:endParaRPr lang="en-GB" dirty="0">
              <a:effectLst/>
            </a:endParaRPr>
          </a:p>
          <a:p>
            <a:pPr lvl="1"/>
            <a:r>
              <a:rPr lang="en-GB" sz="1200" kern="1200" dirty="0">
                <a:solidFill>
                  <a:schemeClr val="tx1"/>
                </a:solidFill>
                <a:effectLst/>
                <a:latin typeface="+mn-lt"/>
                <a:ea typeface="+mn-ea"/>
                <a:cs typeface="+mn-cs"/>
              </a:rPr>
              <a:t>May be damaged by injury at the </a:t>
            </a:r>
            <a:r>
              <a:rPr lang="en-GB" sz="1200" b="1" kern="1200" dirty="0">
                <a:solidFill>
                  <a:schemeClr val="tx1"/>
                </a:solidFill>
                <a:effectLst/>
                <a:latin typeface="+mn-lt"/>
                <a:ea typeface="+mn-ea"/>
                <a:cs typeface="+mn-cs"/>
              </a:rPr>
              <a:t>medial epicondyle</a:t>
            </a:r>
            <a:r>
              <a:rPr lang="en-GB" sz="1200" kern="1200" dirty="0">
                <a:solidFill>
                  <a:schemeClr val="tx1"/>
                </a:solidFill>
                <a:effectLst/>
                <a:latin typeface="+mn-lt"/>
                <a:ea typeface="+mn-ea"/>
                <a:cs typeface="+mn-cs"/>
              </a:rPr>
              <a:t> of the elbow or at the medial aspect of the wrist. “</a:t>
            </a:r>
            <a:r>
              <a:rPr lang="en-GB" sz="1200" b="1" kern="1200" dirty="0">
                <a:solidFill>
                  <a:schemeClr val="tx1"/>
                </a:solidFill>
                <a:effectLst/>
                <a:latin typeface="+mn-lt"/>
                <a:ea typeface="+mn-ea"/>
                <a:cs typeface="+mn-cs"/>
              </a:rPr>
              <a:t>Claw-hand</a:t>
            </a:r>
            <a:r>
              <a:rPr lang="en-GB" sz="1200" kern="1200" dirty="0">
                <a:solidFill>
                  <a:schemeClr val="tx1"/>
                </a:solidFill>
                <a:effectLst/>
                <a:latin typeface="+mn-lt"/>
                <a:ea typeface="+mn-ea"/>
                <a:cs typeface="+mn-cs"/>
              </a:rPr>
              <a:t>” deformity</a:t>
            </a:r>
            <a:endParaRPr lang="en-GB" dirty="0">
              <a:effectLst/>
            </a:endParaRPr>
          </a:p>
          <a:p>
            <a:pPr lvl="0"/>
            <a:r>
              <a:rPr lang="en-GB" sz="1200" u="sng" kern="1200" dirty="0">
                <a:solidFill>
                  <a:schemeClr val="tx1"/>
                </a:solidFill>
                <a:effectLst/>
                <a:latin typeface="+mn-lt"/>
                <a:ea typeface="+mn-ea"/>
                <a:cs typeface="+mn-cs"/>
              </a:rPr>
              <a:t>Femoral Nerve (L2-L4)</a:t>
            </a:r>
            <a:endParaRPr lang="en-GB" dirty="0">
              <a:effectLst/>
            </a:endParaRPr>
          </a:p>
          <a:p>
            <a:pPr lvl="1"/>
            <a:r>
              <a:rPr lang="en-GB" sz="1200" kern="1200" dirty="0">
                <a:solidFill>
                  <a:schemeClr val="tx1"/>
                </a:solidFill>
                <a:effectLst/>
                <a:latin typeface="+mn-lt"/>
                <a:ea typeface="+mn-ea"/>
                <a:cs typeface="+mn-cs"/>
              </a:rPr>
              <a:t>May be damaged by </a:t>
            </a:r>
            <a:r>
              <a:rPr lang="en-GB" sz="1200" b="1" kern="1200" dirty="0">
                <a:solidFill>
                  <a:schemeClr val="tx1"/>
                </a:solidFill>
                <a:effectLst/>
                <a:latin typeface="+mn-lt"/>
                <a:ea typeface="+mn-ea"/>
                <a:cs typeface="+mn-cs"/>
              </a:rPr>
              <a:t>hip dislocation</a:t>
            </a:r>
            <a:r>
              <a:rPr lang="en-GB" sz="1200" kern="1200" dirty="0">
                <a:solidFill>
                  <a:schemeClr val="tx1"/>
                </a:solidFill>
                <a:effectLst/>
                <a:latin typeface="+mn-lt"/>
                <a:ea typeface="+mn-ea"/>
                <a:cs typeface="+mn-cs"/>
              </a:rPr>
              <a:t>, pelvic fracture and tumours in the pelvis</a:t>
            </a:r>
            <a:endParaRPr lang="en-GB" dirty="0">
              <a:effectLst/>
            </a:endParaRPr>
          </a:p>
          <a:p>
            <a:pPr lvl="1"/>
            <a:r>
              <a:rPr lang="en-GB" sz="1200" kern="1200" dirty="0">
                <a:solidFill>
                  <a:schemeClr val="tx1"/>
                </a:solidFill>
                <a:effectLst/>
                <a:latin typeface="+mn-lt"/>
                <a:ea typeface="+mn-ea"/>
                <a:cs typeface="+mn-cs"/>
              </a:rPr>
              <a:t>Leads to weakness of </a:t>
            </a:r>
            <a:r>
              <a:rPr lang="en-GB" sz="1200" b="1" kern="1200" dirty="0">
                <a:solidFill>
                  <a:schemeClr val="tx1"/>
                </a:solidFill>
                <a:effectLst/>
                <a:latin typeface="+mn-lt"/>
                <a:ea typeface="+mn-ea"/>
                <a:cs typeface="+mn-cs"/>
              </a:rPr>
              <a:t>knee extension</a:t>
            </a:r>
            <a:r>
              <a:rPr lang="en-GB" sz="1200" kern="1200" dirty="0">
                <a:solidFill>
                  <a:schemeClr val="tx1"/>
                </a:solidFill>
                <a:effectLst/>
                <a:latin typeface="+mn-lt"/>
                <a:ea typeface="+mn-ea"/>
                <a:cs typeface="+mn-cs"/>
              </a:rPr>
              <a:t> (results in inability to lock knee while walking) and some of the quadriceps</a:t>
            </a:r>
            <a:endParaRPr lang="en-GB" dirty="0">
              <a:effectLst/>
            </a:endParaRPr>
          </a:p>
          <a:p>
            <a:pPr lvl="0"/>
            <a:r>
              <a:rPr lang="en-GB" sz="1200" u="sng" kern="1200" dirty="0">
                <a:solidFill>
                  <a:schemeClr val="tx1"/>
                </a:solidFill>
                <a:effectLst/>
                <a:latin typeface="+mn-lt"/>
                <a:ea typeface="+mn-ea"/>
                <a:cs typeface="+mn-cs"/>
              </a:rPr>
              <a:t>Sciatic Nerve</a:t>
            </a:r>
            <a:endParaRPr lang="en-GB" dirty="0">
              <a:effectLst/>
            </a:endParaRPr>
          </a:p>
          <a:p>
            <a:pPr lvl="1"/>
            <a:r>
              <a:rPr lang="en-GB" sz="1200" b="1" kern="1200" dirty="0">
                <a:solidFill>
                  <a:schemeClr val="tx1"/>
                </a:solidFill>
                <a:effectLst/>
                <a:latin typeface="+mn-lt"/>
                <a:ea typeface="+mn-ea"/>
                <a:cs typeface="+mn-cs"/>
              </a:rPr>
              <a:t>Sciatica</a:t>
            </a:r>
            <a:r>
              <a:rPr lang="en-GB" sz="1200" kern="1200" dirty="0">
                <a:solidFill>
                  <a:schemeClr val="tx1"/>
                </a:solidFill>
                <a:effectLst/>
                <a:latin typeface="+mn-lt"/>
                <a:ea typeface="+mn-ea"/>
                <a:cs typeface="+mn-cs"/>
              </a:rPr>
              <a:t> – Compression or irritation of a spinal root which comprises the sciatic nerve</a:t>
            </a:r>
            <a:endParaRPr lang="en-GB" dirty="0">
              <a:effectLst/>
            </a:endParaRPr>
          </a:p>
          <a:p>
            <a:pPr lvl="1"/>
            <a:r>
              <a:rPr lang="en-GB" sz="1200" b="1" kern="1200" dirty="0">
                <a:solidFill>
                  <a:schemeClr val="tx1"/>
                </a:solidFill>
                <a:effectLst/>
                <a:latin typeface="+mn-lt"/>
                <a:ea typeface="+mn-ea"/>
                <a:cs typeface="+mn-cs"/>
              </a:rPr>
              <a:t>L5</a:t>
            </a:r>
            <a:r>
              <a:rPr lang="en-GB" sz="1200" kern="1200" dirty="0">
                <a:solidFill>
                  <a:schemeClr val="tx1"/>
                </a:solidFill>
                <a:effectLst/>
                <a:latin typeface="+mn-lt"/>
                <a:ea typeface="+mn-ea"/>
                <a:cs typeface="+mn-cs"/>
              </a:rPr>
              <a:t> – sensory: pain in posterolateral thigh and leg, numb inner foot. Motor: weakness of dorsiflexing foot and toes</a:t>
            </a:r>
            <a:endParaRPr lang="en-GB" dirty="0">
              <a:effectLst/>
            </a:endParaRPr>
          </a:p>
          <a:p>
            <a:pPr lvl="1"/>
            <a:r>
              <a:rPr lang="en-GB" sz="1200" b="1" kern="1200" dirty="0">
                <a:solidFill>
                  <a:schemeClr val="tx1"/>
                </a:solidFill>
                <a:effectLst/>
                <a:latin typeface="+mn-lt"/>
                <a:ea typeface="+mn-ea"/>
                <a:cs typeface="+mn-cs"/>
              </a:rPr>
              <a:t>S1</a:t>
            </a:r>
            <a:r>
              <a:rPr lang="en-GB" sz="1200" kern="1200" dirty="0">
                <a:solidFill>
                  <a:schemeClr val="tx1"/>
                </a:solidFill>
                <a:effectLst/>
                <a:latin typeface="+mn-lt"/>
                <a:ea typeface="+mn-ea"/>
                <a:cs typeface="+mn-cs"/>
              </a:rPr>
              <a:t> – Sensory: pain in posterolateral thigh and leg, numb lateral foot. Motor: weakness of foot dorsiflexion and loss of ankle jerk</a:t>
            </a:r>
            <a:endParaRPr lang="en-GB" dirty="0">
              <a:effectLst/>
            </a:endParaRPr>
          </a:p>
          <a:p>
            <a:pPr lvl="1"/>
            <a:r>
              <a:rPr lang="en-GB" sz="1200" b="1" kern="1200" dirty="0">
                <a:solidFill>
                  <a:schemeClr val="tx1"/>
                </a:solidFill>
                <a:effectLst/>
                <a:latin typeface="+mn-lt"/>
                <a:ea typeface="+mn-ea"/>
                <a:cs typeface="+mn-cs"/>
              </a:rPr>
              <a:t>Rare</a:t>
            </a:r>
            <a:r>
              <a:rPr lang="en-GB" sz="1200" kern="1200" dirty="0">
                <a:solidFill>
                  <a:schemeClr val="tx1"/>
                </a:solidFill>
                <a:effectLst/>
                <a:latin typeface="+mn-lt"/>
                <a:ea typeface="+mn-ea"/>
                <a:cs typeface="+mn-cs"/>
              </a:rPr>
              <a:t> – L3 and L4- diminished knee jerk, pain in anterior thigh </a:t>
            </a:r>
          </a:p>
          <a:p>
            <a:pPr lvl="1"/>
            <a:r>
              <a:rPr lang="en-GB" sz="1200" kern="1200" dirty="0">
                <a:solidFill>
                  <a:schemeClr val="tx1"/>
                </a:solidFill>
                <a:effectLst/>
                <a:latin typeface="+mn-lt"/>
                <a:ea typeface="+mn-ea"/>
                <a:cs typeface="+mn-cs"/>
              </a:rPr>
              <a:t>Sciatic</a:t>
            </a:r>
            <a:r>
              <a:rPr lang="en-GB" sz="1200" kern="1200" baseline="0" dirty="0">
                <a:solidFill>
                  <a:schemeClr val="tx1"/>
                </a:solidFill>
                <a:effectLst/>
                <a:latin typeface="+mn-lt"/>
                <a:ea typeface="+mn-ea"/>
                <a:cs typeface="+mn-cs"/>
              </a:rPr>
              <a:t> nerve supplies muscles in posterior thigh (hamstring) and also divides into common peroneal nerve and </a:t>
            </a:r>
            <a:r>
              <a:rPr lang="en-GB" sz="1200" kern="1200" baseline="0" dirty="0" err="1">
                <a:solidFill>
                  <a:schemeClr val="tx1"/>
                </a:solidFill>
                <a:effectLst/>
                <a:latin typeface="+mn-lt"/>
                <a:ea typeface="+mn-ea"/>
                <a:cs typeface="+mn-cs"/>
              </a:rPr>
              <a:t>tibial</a:t>
            </a:r>
            <a:r>
              <a:rPr lang="en-GB" sz="1200" kern="1200" baseline="0" dirty="0">
                <a:solidFill>
                  <a:schemeClr val="tx1"/>
                </a:solidFill>
                <a:effectLst/>
                <a:latin typeface="+mn-lt"/>
                <a:ea typeface="+mn-ea"/>
                <a:cs typeface="+mn-cs"/>
              </a:rPr>
              <a:t> nerve so would also result in foot drop </a:t>
            </a:r>
            <a:endParaRPr lang="en-GB" dirty="0">
              <a:effectLst/>
            </a:endParaRPr>
          </a:p>
          <a:p>
            <a:pPr lvl="0"/>
            <a:r>
              <a:rPr lang="en-GB" sz="1200" u="sng" kern="1200" dirty="0">
                <a:solidFill>
                  <a:schemeClr val="tx1"/>
                </a:solidFill>
                <a:effectLst/>
                <a:latin typeface="+mn-lt"/>
                <a:ea typeface="+mn-ea"/>
                <a:cs typeface="+mn-cs"/>
              </a:rPr>
              <a:t>Common Peroneal Nerve (L4-S2)</a:t>
            </a:r>
            <a:endParaRPr lang="en-GB" dirty="0">
              <a:effectLst/>
            </a:endParaRPr>
          </a:p>
          <a:p>
            <a:pPr lvl="1"/>
            <a:r>
              <a:rPr lang="en-GB" sz="1200" kern="1200" dirty="0">
                <a:solidFill>
                  <a:schemeClr val="tx1"/>
                </a:solidFill>
                <a:effectLst/>
                <a:latin typeface="+mn-lt"/>
                <a:ea typeface="+mn-ea"/>
                <a:cs typeface="+mn-cs"/>
              </a:rPr>
              <a:t>Can be damaged as it winds round the head of the </a:t>
            </a:r>
            <a:r>
              <a:rPr lang="en-GB" sz="1200" b="1" kern="1200" dirty="0">
                <a:solidFill>
                  <a:schemeClr val="tx1"/>
                </a:solidFill>
                <a:effectLst/>
                <a:latin typeface="+mn-lt"/>
                <a:ea typeface="+mn-ea"/>
                <a:cs typeface="+mn-cs"/>
              </a:rPr>
              <a:t>fibula</a:t>
            </a:r>
            <a:r>
              <a:rPr lang="en-GB" sz="1200" kern="1200" dirty="0">
                <a:solidFill>
                  <a:schemeClr val="tx1"/>
                </a:solidFill>
                <a:effectLst/>
                <a:latin typeface="+mn-lt"/>
                <a:ea typeface="+mn-ea"/>
                <a:cs typeface="+mn-cs"/>
              </a:rPr>
              <a:t>. This can be by fracture or </a:t>
            </a:r>
            <a:r>
              <a:rPr lang="en-GB" sz="1200" b="1" kern="1200" dirty="0">
                <a:solidFill>
                  <a:schemeClr val="tx1"/>
                </a:solidFill>
                <a:effectLst/>
                <a:latin typeface="+mn-lt"/>
                <a:ea typeface="+mn-ea"/>
                <a:cs typeface="+mn-cs"/>
              </a:rPr>
              <a:t>compression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eg</a:t>
            </a:r>
            <a:r>
              <a:rPr lang="en-GB" sz="1200" kern="1200" dirty="0">
                <a:solidFill>
                  <a:schemeClr val="tx1"/>
                </a:solidFill>
                <a:effectLst/>
                <a:latin typeface="+mn-lt"/>
                <a:ea typeface="+mn-ea"/>
                <a:cs typeface="+mn-cs"/>
              </a:rPr>
              <a:t> tight cast</a:t>
            </a:r>
          </a:p>
          <a:p>
            <a:pPr lvl="1"/>
            <a:r>
              <a:rPr lang="en-GB" sz="1200" kern="1200" dirty="0">
                <a:solidFill>
                  <a:schemeClr val="tx1"/>
                </a:solidFill>
                <a:effectLst/>
                <a:latin typeface="+mn-lt"/>
                <a:ea typeface="+mn-ea"/>
                <a:cs typeface="+mn-cs"/>
              </a:rPr>
              <a:t>Supplies the muscles</a:t>
            </a:r>
            <a:r>
              <a:rPr lang="en-GB" sz="1200" kern="1200" baseline="0" dirty="0">
                <a:solidFill>
                  <a:schemeClr val="tx1"/>
                </a:solidFill>
                <a:effectLst/>
                <a:latin typeface="+mn-lt"/>
                <a:ea typeface="+mn-ea"/>
                <a:cs typeface="+mn-cs"/>
              </a:rPr>
              <a:t> in the lateral compartment of leg (which are the </a:t>
            </a:r>
            <a:r>
              <a:rPr lang="en-GB" sz="1200" kern="1200" baseline="0" dirty="0" err="1">
                <a:solidFill>
                  <a:schemeClr val="tx1"/>
                </a:solidFill>
                <a:effectLst/>
                <a:latin typeface="+mn-lt"/>
                <a:ea typeface="+mn-ea"/>
                <a:cs typeface="+mn-cs"/>
              </a:rPr>
              <a:t>everters</a:t>
            </a:r>
            <a:r>
              <a:rPr lang="en-GB" sz="1200" kern="1200" baseline="0" dirty="0">
                <a:solidFill>
                  <a:schemeClr val="tx1"/>
                </a:solidFill>
                <a:effectLst/>
                <a:latin typeface="+mn-lt"/>
                <a:ea typeface="+mn-ea"/>
                <a:cs typeface="+mn-cs"/>
              </a:rPr>
              <a:t> of foot)</a:t>
            </a:r>
            <a:endParaRPr lang="en-GB" dirty="0">
              <a:effectLst/>
            </a:endParaRPr>
          </a:p>
          <a:p>
            <a:pPr lvl="1"/>
            <a:r>
              <a:rPr lang="en-GB" sz="1200" kern="1200" dirty="0">
                <a:solidFill>
                  <a:schemeClr val="tx1"/>
                </a:solidFill>
                <a:effectLst/>
                <a:latin typeface="+mn-lt"/>
                <a:ea typeface="+mn-ea"/>
                <a:cs typeface="+mn-cs"/>
              </a:rPr>
              <a:t>Results in weakness of foot dorsiflexion and eversion (high</a:t>
            </a:r>
            <a:r>
              <a:rPr lang="en-GB" sz="1200" kern="1200" baseline="0" dirty="0">
                <a:solidFill>
                  <a:schemeClr val="tx1"/>
                </a:solidFill>
                <a:effectLst/>
                <a:latin typeface="+mn-lt"/>
                <a:ea typeface="+mn-ea"/>
                <a:cs typeface="+mn-cs"/>
              </a:rPr>
              <a:t> stepping gait)</a:t>
            </a:r>
            <a:endParaRPr lang="en-GB" dirty="0">
              <a:effectLst/>
            </a:endParaRPr>
          </a:p>
          <a:p>
            <a:endParaRPr lang="en-US" dirty="0"/>
          </a:p>
        </p:txBody>
      </p:sp>
      <p:sp>
        <p:nvSpPr>
          <p:cNvPr id="4" name="Slide Number Placeholder 3"/>
          <p:cNvSpPr>
            <a:spLocks noGrp="1"/>
          </p:cNvSpPr>
          <p:nvPr>
            <p:ph type="sldNum" sz="quarter" idx="10"/>
          </p:nvPr>
        </p:nvSpPr>
        <p:spPr/>
        <p:txBody>
          <a:bodyPr/>
          <a:lstStyle/>
          <a:p>
            <a:fld id="{3A27A12D-A182-4BFA-A051-F347622861FD}" type="slidenum">
              <a:rPr lang="en-US" smtClean="0"/>
              <a:t>27</a:t>
            </a:fld>
            <a:endParaRPr lang="en-US"/>
          </a:p>
        </p:txBody>
      </p:sp>
    </p:spTree>
    <p:extLst>
      <p:ext uri="{BB962C8B-B14F-4D97-AF65-F5344CB8AC3E}">
        <p14:creationId xmlns:p14="http://schemas.microsoft.com/office/powerpoint/2010/main" val="39739870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Meningitis</a:t>
            </a:r>
            <a:r>
              <a:rPr lang="en-US" baseline="0" dirty="0"/>
              <a:t> : inflammation of the arachnoid and pia mater and spinal fluid</a:t>
            </a:r>
            <a:br>
              <a:rPr lang="en-US" baseline="0" dirty="0"/>
            </a:br>
            <a:r>
              <a:rPr lang="en-US" baseline="0" dirty="0"/>
              <a:t>- bacterial tends to have specific kinds of bacteria for different age groups; clinically rapidly fatal without treatment </a:t>
            </a:r>
            <a:br>
              <a:rPr lang="en-US" baseline="0" dirty="0"/>
            </a:br>
            <a:r>
              <a:rPr lang="en-US" baseline="0" dirty="0"/>
              <a:t>- viral cause of meningitis is common, severe headache but self-limiting and full recovery  </a:t>
            </a:r>
          </a:p>
          <a:p>
            <a:r>
              <a:rPr lang="en-US" baseline="0" dirty="0"/>
              <a:t>Encephalitis : inflammation of brain parenchyma </a:t>
            </a:r>
            <a:br>
              <a:rPr lang="en-US" baseline="0" dirty="0"/>
            </a:br>
            <a:r>
              <a:rPr lang="en-US" baseline="0" dirty="0"/>
              <a:t>- usually viral and severe with neurologic sequelae </a:t>
            </a:r>
          </a:p>
          <a:p>
            <a:r>
              <a:rPr lang="en-US" baseline="0" dirty="0"/>
              <a:t>Cerebral abscess : localized collection of pus within brain parenchyma </a:t>
            </a:r>
            <a:endParaRPr lang="en-US" dirty="0"/>
          </a:p>
        </p:txBody>
      </p:sp>
      <p:sp>
        <p:nvSpPr>
          <p:cNvPr id="4" name="Slide Number Placeholder 3"/>
          <p:cNvSpPr>
            <a:spLocks noGrp="1"/>
          </p:cNvSpPr>
          <p:nvPr>
            <p:ph type="sldNum" sz="quarter" idx="10"/>
          </p:nvPr>
        </p:nvSpPr>
        <p:spPr/>
        <p:txBody>
          <a:bodyPr/>
          <a:lstStyle/>
          <a:p>
            <a:fld id="{521BCA17-8DC1-430B-9E84-0383DE478EF9}" type="slidenum">
              <a:rPr lang="en-GB" smtClean="0"/>
              <a:t>29</a:t>
            </a:fld>
            <a:endParaRPr lang="en-GB"/>
          </a:p>
        </p:txBody>
      </p:sp>
    </p:spTree>
    <p:extLst>
      <p:ext uri="{BB962C8B-B14F-4D97-AF65-F5344CB8AC3E}">
        <p14:creationId xmlns:p14="http://schemas.microsoft.com/office/powerpoint/2010/main" val="34360612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the symptoms suggestive of? </a:t>
            </a:r>
          </a:p>
        </p:txBody>
      </p:sp>
      <p:sp>
        <p:nvSpPr>
          <p:cNvPr id="4" name="Slide Number Placeholder 3"/>
          <p:cNvSpPr>
            <a:spLocks noGrp="1"/>
          </p:cNvSpPr>
          <p:nvPr>
            <p:ph type="sldNum" sz="quarter" idx="10"/>
          </p:nvPr>
        </p:nvSpPr>
        <p:spPr/>
        <p:txBody>
          <a:bodyPr/>
          <a:lstStyle/>
          <a:p>
            <a:fld id="{521BCA17-8DC1-430B-9E84-0383DE478EF9}" type="slidenum">
              <a:rPr lang="en-GB" smtClean="0"/>
              <a:t>30</a:t>
            </a:fld>
            <a:endParaRPr lang="en-GB"/>
          </a:p>
        </p:txBody>
      </p:sp>
    </p:spTree>
    <p:extLst>
      <p:ext uri="{BB962C8B-B14F-4D97-AF65-F5344CB8AC3E}">
        <p14:creationId xmlns:p14="http://schemas.microsoft.com/office/powerpoint/2010/main" val="15045491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the symptoms suggestive of? </a:t>
            </a:r>
          </a:p>
        </p:txBody>
      </p:sp>
      <p:sp>
        <p:nvSpPr>
          <p:cNvPr id="4" name="Slide Number Placeholder 3"/>
          <p:cNvSpPr>
            <a:spLocks noGrp="1"/>
          </p:cNvSpPr>
          <p:nvPr>
            <p:ph type="sldNum" sz="quarter" idx="10"/>
          </p:nvPr>
        </p:nvSpPr>
        <p:spPr/>
        <p:txBody>
          <a:bodyPr/>
          <a:lstStyle/>
          <a:p>
            <a:fld id="{521BCA17-8DC1-430B-9E84-0383DE478EF9}" type="slidenum">
              <a:rPr lang="en-GB" smtClean="0"/>
              <a:t>31</a:t>
            </a:fld>
            <a:endParaRPr lang="en-GB"/>
          </a:p>
        </p:txBody>
      </p:sp>
    </p:spTree>
    <p:extLst>
      <p:ext uri="{BB962C8B-B14F-4D97-AF65-F5344CB8AC3E}">
        <p14:creationId xmlns:p14="http://schemas.microsoft.com/office/powerpoint/2010/main" val="8906429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a:t>
            </a:r>
            <a:r>
              <a:rPr lang="en-US" baseline="0" dirty="0"/>
              <a:t> a rule of thumb, remember common bacteria for children and adults are streptococcus pneumoniae and </a:t>
            </a:r>
            <a:r>
              <a:rPr lang="en-US" baseline="0" dirty="0" err="1"/>
              <a:t>neiserria</a:t>
            </a:r>
            <a:r>
              <a:rPr lang="en-US" baseline="0" dirty="0"/>
              <a:t> </a:t>
            </a:r>
            <a:r>
              <a:rPr lang="en-US" baseline="0" dirty="0" err="1"/>
              <a:t>meningitidis</a:t>
            </a:r>
            <a:r>
              <a:rPr lang="en-US" baseline="0" dirty="0"/>
              <a:t>; important one to remember for neonates and elderly is Listeria </a:t>
            </a:r>
            <a:endParaRPr lang="en-US" dirty="0"/>
          </a:p>
        </p:txBody>
      </p:sp>
      <p:sp>
        <p:nvSpPr>
          <p:cNvPr id="4" name="Slide Number Placeholder 3"/>
          <p:cNvSpPr>
            <a:spLocks noGrp="1"/>
          </p:cNvSpPr>
          <p:nvPr>
            <p:ph type="sldNum" sz="quarter" idx="10"/>
          </p:nvPr>
        </p:nvSpPr>
        <p:spPr/>
        <p:txBody>
          <a:bodyPr/>
          <a:lstStyle/>
          <a:p>
            <a:fld id="{521BCA17-8DC1-430B-9E84-0383DE478EF9}" type="slidenum">
              <a:rPr lang="en-GB" smtClean="0"/>
              <a:t>32</a:t>
            </a:fld>
            <a:endParaRPr lang="en-GB"/>
          </a:p>
        </p:txBody>
      </p:sp>
    </p:spTree>
    <p:extLst>
      <p:ext uri="{BB962C8B-B14F-4D97-AF65-F5344CB8AC3E}">
        <p14:creationId xmlns:p14="http://schemas.microsoft.com/office/powerpoint/2010/main" val="23999097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in viral infections, innate immune system is</a:t>
            </a:r>
            <a:r>
              <a:rPr lang="en-US" baseline="0" dirty="0"/>
              <a:t> not involved; primarily cleared by adaptive immune system so there would be lymphocytes instead of neutrophils</a:t>
            </a:r>
          </a:p>
          <a:p>
            <a:r>
              <a:rPr lang="en-US" baseline="0" dirty="0"/>
              <a:t>Reduced glucose is result of bacteria using up glucose for their metabolism </a:t>
            </a:r>
            <a:endParaRPr lang="en-US" dirty="0"/>
          </a:p>
        </p:txBody>
      </p:sp>
      <p:sp>
        <p:nvSpPr>
          <p:cNvPr id="4" name="Slide Number Placeholder 3"/>
          <p:cNvSpPr>
            <a:spLocks noGrp="1"/>
          </p:cNvSpPr>
          <p:nvPr>
            <p:ph type="sldNum" sz="quarter" idx="10"/>
          </p:nvPr>
        </p:nvSpPr>
        <p:spPr/>
        <p:txBody>
          <a:bodyPr/>
          <a:lstStyle/>
          <a:p>
            <a:fld id="{3A27A12D-A182-4BFA-A051-F347622861FD}" type="slidenum">
              <a:rPr lang="en-US" smtClean="0"/>
              <a:t>33</a:t>
            </a:fld>
            <a:endParaRPr lang="en-US"/>
          </a:p>
        </p:txBody>
      </p:sp>
    </p:spTree>
    <p:extLst>
      <p:ext uri="{BB962C8B-B14F-4D97-AF65-F5344CB8AC3E}">
        <p14:creationId xmlns:p14="http://schemas.microsoft.com/office/powerpoint/2010/main" val="20009335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Lateral ventricle → </a:t>
            </a:r>
            <a:r>
              <a:rPr lang="en-GB" sz="1200" i="1" kern="1200" dirty="0">
                <a:solidFill>
                  <a:schemeClr val="tx1"/>
                </a:solidFill>
                <a:effectLst/>
                <a:latin typeface="+mn-lt"/>
                <a:ea typeface="+mn-ea"/>
                <a:cs typeface="+mn-cs"/>
              </a:rPr>
              <a:t>Interventricular foramen of </a:t>
            </a:r>
            <a:r>
              <a:rPr lang="en-GB" sz="1200" i="1" kern="1200" dirty="0" err="1">
                <a:solidFill>
                  <a:schemeClr val="tx1"/>
                </a:solidFill>
                <a:effectLst/>
                <a:latin typeface="+mn-lt"/>
                <a:ea typeface="+mn-ea"/>
                <a:cs typeface="+mn-cs"/>
              </a:rPr>
              <a:t>Monro</a:t>
            </a:r>
            <a:r>
              <a:rPr lang="en-GB" sz="1200" kern="1200" dirty="0">
                <a:solidFill>
                  <a:schemeClr val="tx1"/>
                </a:solidFill>
                <a:effectLst/>
                <a:latin typeface="+mn-lt"/>
                <a:ea typeface="+mn-ea"/>
                <a:cs typeface="+mn-cs"/>
              </a:rPr>
              <a:t> → 3rd ventricle → </a:t>
            </a:r>
            <a:r>
              <a:rPr lang="en-GB" sz="1200" i="1" kern="1200" dirty="0">
                <a:solidFill>
                  <a:schemeClr val="tx1"/>
                </a:solidFill>
                <a:effectLst/>
                <a:latin typeface="+mn-lt"/>
                <a:ea typeface="+mn-ea"/>
                <a:cs typeface="+mn-cs"/>
              </a:rPr>
              <a:t>Cerebral aqueduct</a:t>
            </a:r>
            <a:r>
              <a:rPr lang="en-GB" sz="1200" kern="1200" dirty="0">
                <a:solidFill>
                  <a:schemeClr val="tx1"/>
                </a:solidFill>
                <a:effectLst/>
                <a:latin typeface="+mn-lt"/>
                <a:ea typeface="+mn-ea"/>
                <a:cs typeface="+mn-cs"/>
              </a:rPr>
              <a:t> → 4th ventricle → </a:t>
            </a:r>
            <a:r>
              <a:rPr lang="en-GB" sz="1200" i="1" kern="1200" dirty="0">
                <a:solidFill>
                  <a:schemeClr val="tx1"/>
                </a:solidFill>
                <a:effectLst/>
                <a:latin typeface="+mn-lt"/>
                <a:ea typeface="+mn-ea"/>
                <a:cs typeface="+mn-cs"/>
              </a:rPr>
              <a:t>Median aperture (foramen of </a:t>
            </a:r>
            <a:r>
              <a:rPr lang="en-GB" sz="1200" i="1" kern="1200" dirty="0" err="1">
                <a:solidFill>
                  <a:schemeClr val="tx1"/>
                </a:solidFill>
                <a:effectLst/>
                <a:latin typeface="+mn-lt"/>
                <a:ea typeface="+mn-ea"/>
                <a:cs typeface="+mn-cs"/>
              </a:rPr>
              <a:t>Magendie</a:t>
            </a:r>
            <a:r>
              <a:rPr lang="en-GB" sz="1200" i="1" kern="1200" dirty="0">
                <a:solidFill>
                  <a:schemeClr val="tx1"/>
                </a:solidFill>
                <a:effectLst/>
                <a:latin typeface="+mn-lt"/>
                <a:ea typeface="+mn-ea"/>
                <a:cs typeface="+mn-cs"/>
              </a:rPr>
              <a:t>)</a:t>
            </a:r>
            <a:r>
              <a:rPr lang="en-GB" sz="1200" kern="1200" dirty="0">
                <a:solidFill>
                  <a:schemeClr val="tx1"/>
                </a:solidFill>
                <a:effectLst/>
                <a:latin typeface="+mn-lt"/>
                <a:ea typeface="+mn-ea"/>
                <a:cs typeface="+mn-cs"/>
              </a:rPr>
              <a:t> → Cisterna magna → Subarachnoid space → Dural venous sinuses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r>
              <a:rPr lang="en-GB" sz="1200" i="1" kern="1200" dirty="0">
                <a:solidFill>
                  <a:schemeClr val="tx1"/>
                </a:solidFill>
                <a:effectLst/>
                <a:latin typeface="+mn-lt"/>
                <a:ea typeface="+mn-ea"/>
                <a:cs typeface="+mn-cs"/>
              </a:rPr>
              <a:t>Lateral apertures (foramen of </a:t>
            </a:r>
            <a:r>
              <a:rPr lang="en-GB" sz="1200" i="1" kern="1200" dirty="0" err="1">
                <a:solidFill>
                  <a:schemeClr val="tx1"/>
                </a:solidFill>
                <a:effectLst/>
                <a:latin typeface="+mn-lt"/>
                <a:ea typeface="+mn-ea"/>
                <a:cs typeface="+mn-cs"/>
              </a:rPr>
              <a:t>Luschka</a:t>
            </a:r>
            <a:r>
              <a:rPr lang="en-GB" sz="1200" i="1" kern="1200" dirty="0">
                <a:solidFill>
                  <a:schemeClr val="tx1"/>
                </a:solidFill>
                <a:effectLst/>
                <a:latin typeface="+mn-lt"/>
                <a:ea typeface="+mn-ea"/>
                <a:cs typeface="+mn-cs"/>
              </a:rPr>
              <a:t>)</a:t>
            </a:r>
            <a:r>
              <a:rPr lang="en-GB" sz="1200" kern="1200" dirty="0">
                <a:solidFill>
                  <a:schemeClr val="tx1"/>
                </a:solidFill>
                <a:effectLst/>
                <a:latin typeface="+mn-lt"/>
                <a:ea typeface="+mn-ea"/>
                <a:cs typeface="+mn-cs"/>
              </a:rPr>
              <a:t> → Subarachnoid space in cerebellopontine angle region</a:t>
            </a:r>
          </a:p>
          <a:p>
            <a:endParaRPr lang="en-GB" dirty="0"/>
          </a:p>
          <a:p>
            <a:r>
              <a:rPr lang="en-GB" dirty="0"/>
              <a:t>Most likely to get blocked at cerebral</a:t>
            </a:r>
            <a:r>
              <a:rPr lang="en-GB" baseline="0" dirty="0"/>
              <a:t> aqueduct</a:t>
            </a:r>
            <a:endParaRPr lang="en-GB" dirty="0"/>
          </a:p>
        </p:txBody>
      </p:sp>
      <p:sp>
        <p:nvSpPr>
          <p:cNvPr id="4" name="Slide Number Placeholder 3"/>
          <p:cNvSpPr>
            <a:spLocks noGrp="1"/>
          </p:cNvSpPr>
          <p:nvPr>
            <p:ph type="sldNum" sz="quarter" idx="10"/>
          </p:nvPr>
        </p:nvSpPr>
        <p:spPr/>
        <p:txBody>
          <a:bodyPr/>
          <a:lstStyle/>
          <a:p>
            <a:fld id="{FACA7CC9-A366-481A-A055-A0821A0DD721}" type="slidenum">
              <a:rPr lang="en-GB" smtClean="0"/>
              <a:t>34</a:t>
            </a:fld>
            <a:endParaRPr lang="en-GB"/>
          </a:p>
        </p:txBody>
      </p:sp>
    </p:spTree>
    <p:extLst>
      <p:ext uri="{BB962C8B-B14F-4D97-AF65-F5344CB8AC3E}">
        <p14:creationId xmlns:p14="http://schemas.microsoft.com/office/powerpoint/2010/main" val="40797864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ACA7CC9-A366-481A-A055-A0821A0DD721}" type="slidenum">
              <a:rPr lang="en-GB" smtClean="0"/>
              <a:t>35</a:t>
            </a:fld>
            <a:endParaRPr lang="en-GB"/>
          </a:p>
        </p:txBody>
      </p:sp>
    </p:spTree>
    <p:extLst>
      <p:ext uri="{BB962C8B-B14F-4D97-AF65-F5344CB8AC3E}">
        <p14:creationId xmlns:p14="http://schemas.microsoft.com/office/powerpoint/2010/main" val="2383101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Motor control of limbs</a:t>
            </a:r>
          </a:p>
        </p:txBody>
      </p:sp>
      <p:sp>
        <p:nvSpPr>
          <p:cNvPr id="4" name="Slide Number Placeholder 3"/>
          <p:cNvSpPr>
            <a:spLocks noGrp="1"/>
          </p:cNvSpPr>
          <p:nvPr>
            <p:ph type="sldNum" sz="quarter" idx="10"/>
          </p:nvPr>
        </p:nvSpPr>
        <p:spPr/>
        <p:txBody>
          <a:bodyPr/>
          <a:lstStyle/>
          <a:p>
            <a:fld id="{521BCA17-8DC1-430B-9E84-0383DE478EF9}" type="slidenum">
              <a:rPr lang="en-GB" smtClean="0"/>
              <a:t>10</a:t>
            </a:fld>
            <a:endParaRPr lang="en-GB"/>
          </a:p>
        </p:txBody>
      </p:sp>
    </p:spTree>
    <p:extLst>
      <p:ext uri="{BB962C8B-B14F-4D97-AF65-F5344CB8AC3E}">
        <p14:creationId xmlns:p14="http://schemas.microsoft.com/office/powerpoint/2010/main" val="17393111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1BCA17-8DC1-430B-9E84-0383DE478EF9}" type="slidenum">
              <a:rPr lang="en-GB" smtClean="0"/>
              <a:t>36</a:t>
            </a:fld>
            <a:endParaRPr lang="en-GB"/>
          </a:p>
        </p:txBody>
      </p:sp>
    </p:spTree>
    <p:extLst>
      <p:ext uri="{BB962C8B-B14F-4D97-AF65-F5344CB8AC3E}">
        <p14:creationId xmlns:p14="http://schemas.microsoft.com/office/powerpoint/2010/main" val="36834072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Lateral ventricle (produced</a:t>
            </a:r>
            <a:r>
              <a:rPr lang="en-GB" sz="1200" kern="1200" baseline="0" dirty="0">
                <a:solidFill>
                  <a:schemeClr val="tx1"/>
                </a:solidFill>
                <a:effectLst/>
                <a:latin typeface="+mn-lt"/>
                <a:ea typeface="+mn-ea"/>
                <a:cs typeface="+mn-cs"/>
              </a:rPr>
              <a:t> in choroid plexus) </a:t>
            </a:r>
            <a:r>
              <a:rPr lang="en-GB" sz="1200" kern="1200" dirty="0">
                <a:solidFill>
                  <a:schemeClr val="tx1"/>
                </a:solidFill>
                <a:effectLst/>
                <a:latin typeface="+mn-lt"/>
                <a:ea typeface="+mn-ea"/>
                <a:cs typeface="+mn-cs"/>
              </a:rPr>
              <a:t>→ </a:t>
            </a:r>
            <a:r>
              <a:rPr lang="en-GB" sz="1200" i="1" kern="1200" dirty="0">
                <a:solidFill>
                  <a:schemeClr val="tx1"/>
                </a:solidFill>
                <a:effectLst/>
                <a:latin typeface="+mn-lt"/>
                <a:ea typeface="+mn-ea"/>
                <a:cs typeface="+mn-cs"/>
              </a:rPr>
              <a:t>Interventricular foramen of </a:t>
            </a:r>
            <a:r>
              <a:rPr lang="en-GB" sz="1200" i="1" kern="1200" dirty="0" err="1">
                <a:solidFill>
                  <a:schemeClr val="tx1"/>
                </a:solidFill>
                <a:effectLst/>
                <a:latin typeface="+mn-lt"/>
                <a:ea typeface="+mn-ea"/>
                <a:cs typeface="+mn-cs"/>
              </a:rPr>
              <a:t>Monro</a:t>
            </a:r>
            <a:r>
              <a:rPr lang="en-GB" sz="1200" kern="1200" dirty="0">
                <a:solidFill>
                  <a:schemeClr val="tx1"/>
                </a:solidFill>
                <a:effectLst/>
                <a:latin typeface="+mn-lt"/>
                <a:ea typeface="+mn-ea"/>
                <a:cs typeface="+mn-cs"/>
              </a:rPr>
              <a:t> → 3rd ventricle → </a:t>
            </a:r>
            <a:r>
              <a:rPr lang="en-GB" sz="1200" i="1" kern="1200" dirty="0">
                <a:solidFill>
                  <a:schemeClr val="tx1"/>
                </a:solidFill>
                <a:effectLst/>
                <a:latin typeface="+mn-lt"/>
                <a:ea typeface="+mn-ea"/>
                <a:cs typeface="+mn-cs"/>
              </a:rPr>
              <a:t>Cerebral aqueduct</a:t>
            </a:r>
            <a:r>
              <a:rPr lang="en-GB" sz="1200" kern="1200" dirty="0">
                <a:solidFill>
                  <a:schemeClr val="tx1"/>
                </a:solidFill>
                <a:effectLst/>
                <a:latin typeface="+mn-lt"/>
                <a:ea typeface="+mn-ea"/>
                <a:cs typeface="+mn-cs"/>
              </a:rPr>
              <a:t> → 4th ventricle →</a:t>
            </a:r>
            <a:r>
              <a:rPr lang="en-GB" sz="1200" i="0" kern="1200" dirty="0">
                <a:solidFill>
                  <a:schemeClr val="tx1"/>
                </a:solidFill>
                <a:effectLst/>
                <a:latin typeface="+mn-lt"/>
                <a:ea typeface="+mn-ea"/>
                <a:cs typeface="+mn-cs"/>
              </a:rPr>
              <a:t> Median aperture (foramen of </a:t>
            </a:r>
            <a:r>
              <a:rPr lang="en-GB" sz="1200" i="0" kern="1200" dirty="0" err="1">
                <a:solidFill>
                  <a:schemeClr val="tx1"/>
                </a:solidFill>
                <a:effectLst/>
                <a:latin typeface="+mn-lt"/>
                <a:ea typeface="+mn-ea"/>
                <a:cs typeface="+mn-cs"/>
              </a:rPr>
              <a:t>Magendie</a:t>
            </a:r>
            <a:r>
              <a:rPr lang="en-GB" sz="1200" i="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and lateral</a:t>
            </a:r>
            <a:r>
              <a:rPr lang="en-GB" sz="1200" kern="1200" baseline="0" dirty="0">
                <a:solidFill>
                  <a:schemeClr val="tx1"/>
                </a:solidFill>
                <a:effectLst/>
                <a:latin typeface="+mn-lt"/>
                <a:ea typeface="+mn-ea"/>
                <a:cs typeface="+mn-cs"/>
              </a:rPr>
              <a:t> apertures (foramen of </a:t>
            </a:r>
            <a:r>
              <a:rPr lang="en-GB" sz="1200" kern="1200" baseline="0" dirty="0" err="1">
                <a:solidFill>
                  <a:schemeClr val="tx1"/>
                </a:solidFill>
                <a:effectLst/>
                <a:latin typeface="+mn-lt"/>
                <a:ea typeface="+mn-ea"/>
                <a:cs typeface="+mn-cs"/>
              </a:rPr>
              <a:t>Luschka</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 Subarachnoid space → Dural venous sinuses</a:t>
            </a:r>
            <a:r>
              <a:rPr lang="en-US" dirty="0"/>
              <a:t/>
            </a:r>
            <a:br>
              <a:rPr lang="en-US" dirty="0"/>
            </a:br>
            <a:r>
              <a:rPr lang="en-US" dirty="0"/>
              <a:t/>
            </a:r>
            <a:br>
              <a:rPr lang="en-US" dirty="0"/>
            </a:br>
            <a:endParaRPr lang="en-US" dirty="0"/>
          </a:p>
        </p:txBody>
      </p:sp>
      <p:sp>
        <p:nvSpPr>
          <p:cNvPr id="4" name="Slide Number Placeholder 3"/>
          <p:cNvSpPr>
            <a:spLocks noGrp="1"/>
          </p:cNvSpPr>
          <p:nvPr>
            <p:ph type="sldNum" sz="quarter" idx="10"/>
          </p:nvPr>
        </p:nvSpPr>
        <p:spPr/>
        <p:txBody>
          <a:bodyPr/>
          <a:lstStyle/>
          <a:p>
            <a:fld id="{521BCA17-8DC1-430B-9E84-0383DE478EF9}" type="slidenum">
              <a:rPr lang="en-GB" smtClean="0"/>
              <a:t>37</a:t>
            </a:fld>
            <a:endParaRPr lang="en-GB"/>
          </a:p>
        </p:txBody>
      </p:sp>
    </p:spTree>
    <p:extLst>
      <p:ext uri="{BB962C8B-B14F-4D97-AF65-F5344CB8AC3E}">
        <p14:creationId xmlns:p14="http://schemas.microsoft.com/office/powerpoint/2010/main" val="7790969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ACA7CC9-A366-481A-A055-A0821A0DD721}" type="slidenum">
              <a:rPr lang="en-GB" smtClean="0"/>
              <a:t>40</a:t>
            </a:fld>
            <a:endParaRPr lang="en-GB"/>
          </a:p>
        </p:txBody>
      </p:sp>
    </p:spTree>
    <p:extLst>
      <p:ext uri="{BB962C8B-B14F-4D97-AF65-F5344CB8AC3E}">
        <p14:creationId xmlns:p14="http://schemas.microsoft.com/office/powerpoint/2010/main" val="12037185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21BCA17-8DC1-430B-9E84-0383DE478EF9}" type="slidenum">
              <a:rPr lang="en-GB" smtClean="0"/>
              <a:t>41</a:t>
            </a:fld>
            <a:endParaRPr lang="en-GB"/>
          </a:p>
        </p:txBody>
      </p:sp>
    </p:spTree>
    <p:extLst>
      <p:ext uri="{BB962C8B-B14F-4D97-AF65-F5344CB8AC3E}">
        <p14:creationId xmlns:p14="http://schemas.microsoft.com/office/powerpoint/2010/main" val="35688484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21BCA17-8DC1-430B-9E84-0383DE478EF9}" type="slidenum">
              <a:rPr lang="en-GB" smtClean="0"/>
              <a:t>49</a:t>
            </a:fld>
            <a:endParaRPr lang="en-GB"/>
          </a:p>
        </p:txBody>
      </p:sp>
    </p:spTree>
    <p:extLst>
      <p:ext uri="{BB962C8B-B14F-4D97-AF65-F5344CB8AC3E}">
        <p14:creationId xmlns:p14="http://schemas.microsoft.com/office/powerpoint/2010/main" val="10417766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 </a:t>
            </a:r>
            <a:r>
              <a:rPr lang="en-GB" baseline="0" dirty="0" smtClean="0"/>
              <a:t>- </a:t>
            </a:r>
            <a:r>
              <a:rPr lang="en-GB" dirty="0" smtClean="0"/>
              <a:t>The lateral vestibular nucleus contributes to a descending, not ascending, pathway, and is thus NOT involved in the VOR.</a:t>
            </a:r>
            <a:endParaRPr lang="en-GB" b="1" dirty="0"/>
          </a:p>
        </p:txBody>
      </p:sp>
      <p:sp>
        <p:nvSpPr>
          <p:cNvPr id="4" name="Slide Number Placeholder 3"/>
          <p:cNvSpPr>
            <a:spLocks noGrp="1"/>
          </p:cNvSpPr>
          <p:nvPr>
            <p:ph type="sldNum" sz="quarter" idx="10"/>
          </p:nvPr>
        </p:nvSpPr>
        <p:spPr/>
        <p:txBody>
          <a:bodyPr/>
          <a:lstStyle/>
          <a:p>
            <a:fld id="{521BCA17-8DC1-430B-9E84-0383DE478EF9}" type="slidenum">
              <a:rPr lang="en-GB" smtClean="0"/>
              <a:t>51</a:t>
            </a:fld>
            <a:endParaRPr lang="en-GB"/>
          </a:p>
        </p:txBody>
      </p:sp>
    </p:spTree>
    <p:extLst>
      <p:ext uri="{BB962C8B-B14F-4D97-AF65-F5344CB8AC3E}">
        <p14:creationId xmlns:p14="http://schemas.microsoft.com/office/powerpoint/2010/main" val="29982143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a:t>
            </a:r>
          </a:p>
          <a:p>
            <a:endParaRPr lang="en-GB" dirty="0" smtClean="0"/>
          </a:p>
          <a:p>
            <a:r>
              <a:rPr lang="en-GB" dirty="0" smtClean="0"/>
              <a:t>C – </a:t>
            </a:r>
            <a:r>
              <a:rPr lang="en-GB" dirty="0" err="1" smtClean="0"/>
              <a:t>prosencephalon</a:t>
            </a:r>
            <a:r>
              <a:rPr lang="en-GB" baseline="0" dirty="0" smtClean="0"/>
              <a:t> fails to develop into two hemispheres</a:t>
            </a:r>
          </a:p>
          <a:p>
            <a:r>
              <a:rPr lang="en-GB" baseline="0" dirty="0" smtClean="0"/>
              <a:t>E – </a:t>
            </a:r>
            <a:r>
              <a:rPr lang="en-GB" dirty="0" smtClean="0"/>
              <a:t>a malformation of the skull. It consists of a downward displacement of the </a:t>
            </a:r>
            <a:r>
              <a:rPr lang="en-GB" dirty="0" smtClean="0">
                <a:hlinkClick r:id="rId3" tooltip="Cerebellar tonsil"/>
              </a:rPr>
              <a:t>cerebellar tonsils</a:t>
            </a:r>
            <a:r>
              <a:rPr lang="en-GB" dirty="0" smtClean="0"/>
              <a:t> through the </a:t>
            </a:r>
            <a:r>
              <a:rPr lang="en-GB" dirty="0" smtClean="0">
                <a:hlinkClick r:id="rId4" tooltip="Foramen magnum"/>
              </a:rPr>
              <a:t>foramen magnum</a:t>
            </a:r>
            <a:r>
              <a:rPr lang="en-GB" dirty="0" smtClean="0"/>
              <a:t> (the opening at the base of the skull), sometimes causing non-communicating </a:t>
            </a:r>
            <a:r>
              <a:rPr lang="en-GB" dirty="0" smtClean="0">
                <a:hlinkClick r:id="rId5" tooltip="Hydrocephalus"/>
              </a:rPr>
              <a:t>hydrocephalus</a:t>
            </a:r>
            <a:endParaRPr lang="en-GB" dirty="0"/>
          </a:p>
        </p:txBody>
      </p:sp>
      <p:sp>
        <p:nvSpPr>
          <p:cNvPr id="4" name="Slide Number Placeholder 3"/>
          <p:cNvSpPr>
            <a:spLocks noGrp="1"/>
          </p:cNvSpPr>
          <p:nvPr>
            <p:ph type="sldNum" sz="quarter" idx="10"/>
          </p:nvPr>
        </p:nvSpPr>
        <p:spPr/>
        <p:txBody>
          <a:bodyPr/>
          <a:lstStyle/>
          <a:p>
            <a:fld id="{521BCA17-8DC1-430B-9E84-0383DE478EF9}" type="slidenum">
              <a:rPr lang="en-GB" smtClean="0"/>
              <a:t>53</a:t>
            </a:fld>
            <a:endParaRPr lang="en-GB"/>
          </a:p>
        </p:txBody>
      </p:sp>
    </p:spTree>
    <p:extLst>
      <p:ext uri="{BB962C8B-B14F-4D97-AF65-F5344CB8AC3E}">
        <p14:creationId xmlns:p14="http://schemas.microsoft.com/office/powerpoint/2010/main" val="25418362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 – no cystic</a:t>
            </a:r>
            <a:r>
              <a:rPr lang="en-GB" baseline="0" dirty="0" smtClean="0"/>
              <a:t> lesion, just tuft of hair</a:t>
            </a:r>
            <a:endParaRPr lang="en-GB" dirty="0" smtClean="0"/>
          </a:p>
          <a:p>
            <a:endParaRPr lang="en-GB" dirty="0" smtClean="0"/>
          </a:p>
          <a:p>
            <a:r>
              <a:rPr lang="en-GB" dirty="0" smtClean="0"/>
              <a:t>C - </a:t>
            </a:r>
            <a:r>
              <a:rPr lang="en-GB" i="1" dirty="0" smtClean="0"/>
              <a:t>Failure of closure</a:t>
            </a:r>
            <a:r>
              <a:rPr lang="en-GB" dirty="0" smtClean="0"/>
              <a:t> of the anterior </a:t>
            </a:r>
            <a:r>
              <a:rPr lang="en-GB" dirty="0" err="1" smtClean="0"/>
              <a:t>neuropore</a:t>
            </a:r>
            <a:r>
              <a:rPr lang="en-GB" dirty="0" smtClean="0"/>
              <a:t> during embryogenesis will lead to anencephaly, the </a:t>
            </a:r>
            <a:r>
              <a:rPr lang="en-GB" i="1" dirty="0" smtClean="0"/>
              <a:t>failure</a:t>
            </a:r>
            <a:r>
              <a:rPr lang="en-GB" dirty="0" smtClean="0"/>
              <a:t> of the brain and skull to develop. </a:t>
            </a:r>
            <a:r>
              <a:rPr lang="en-GB" i="1" dirty="0" smtClean="0"/>
              <a:t>Failure of closure</a:t>
            </a:r>
            <a:r>
              <a:rPr lang="en-GB" dirty="0" smtClean="0"/>
              <a:t> of the </a:t>
            </a:r>
            <a:r>
              <a:rPr lang="en-GB" i="1" dirty="0" smtClean="0"/>
              <a:t>posterior</a:t>
            </a:r>
            <a:r>
              <a:rPr lang="en-GB" dirty="0" smtClean="0"/>
              <a:t> </a:t>
            </a:r>
            <a:r>
              <a:rPr lang="en-GB" dirty="0" err="1" smtClean="0"/>
              <a:t>neuropore</a:t>
            </a:r>
            <a:r>
              <a:rPr lang="en-GB" dirty="0" smtClean="0"/>
              <a:t> (</a:t>
            </a:r>
            <a:r>
              <a:rPr lang="en-GB" i="1" dirty="0" smtClean="0"/>
              <a:t>caudal</a:t>
            </a:r>
            <a:r>
              <a:rPr lang="en-GB" dirty="0" smtClean="0"/>
              <a:t> </a:t>
            </a:r>
            <a:r>
              <a:rPr lang="en-GB" dirty="0" err="1" smtClean="0"/>
              <a:t>neuropore</a:t>
            </a:r>
            <a:r>
              <a:rPr lang="en-GB" dirty="0" smtClean="0"/>
              <a:t>) during embryogenesis will lead to spina bifida.</a:t>
            </a:r>
            <a:endParaRPr lang="en-GB" dirty="0"/>
          </a:p>
        </p:txBody>
      </p:sp>
      <p:sp>
        <p:nvSpPr>
          <p:cNvPr id="4" name="Slide Number Placeholder 3"/>
          <p:cNvSpPr>
            <a:spLocks noGrp="1"/>
          </p:cNvSpPr>
          <p:nvPr>
            <p:ph type="sldNum" sz="quarter" idx="10"/>
          </p:nvPr>
        </p:nvSpPr>
        <p:spPr/>
        <p:txBody>
          <a:bodyPr/>
          <a:lstStyle/>
          <a:p>
            <a:fld id="{521BCA17-8DC1-430B-9E84-0383DE478EF9}" type="slidenum">
              <a:rPr lang="en-GB" smtClean="0"/>
              <a:t>55</a:t>
            </a:fld>
            <a:endParaRPr lang="en-GB"/>
          </a:p>
        </p:txBody>
      </p:sp>
    </p:spTree>
    <p:extLst>
      <p:ext uri="{BB962C8B-B14F-4D97-AF65-F5344CB8AC3E}">
        <p14:creationId xmlns:p14="http://schemas.microsoft.com/office/powerpoint/2010/main" val="50438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a:t>
            </a:r>
            <a:endParaRPr lang="en-GB" dirty="0"/>
          </a:p>
        </p:txBody>
      </p:sp>
      <p:sp>
        <p:nvSpPr>
          <p:cNvPr id="4" name="Slide Number Placeholder 3"/>
          <p:cNvSpPr>
            <a:spLocks noGrp="1"/>
          </p:cNvSpPr>
          <p:nvPr>
            <p:ph type="sldNum" sz="quarter" idx="10"/>
          </p:nvPr>
        </p:nvSpPr>
        <p:spPr/>
        <p:txBody>
          <a:bodyPr/>
          <a:lstStyle/>
          <a:p>
            <a:fld id="{521BCA17-8DC1-430B-9E84-0383DE478EF9}" type="slidenum">
              <a:rPr lang="en-GB" smtClean="0"/>
              <a:t>58</a:t>
            </a:fld>
            <a:endParaRPr lang="en-GB"/>
          </a:p>
        </p:txBody>
      </p:sp>
    </p:spTree>
    <p:extLst>
      <p:ext uri="{BB962C8B-B14F-4D97-AF65-F5344CB8AC3E}">
        <p14:creationId xmlns:p14="http://schemas.microsoft.com/office/powerpoint/2010/main" val="16743874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a:t>
            </a:r>
            <a:endParaRPr lang="en-GB" dirty="0"/>
          </a:p>
        </p:txBody>
      </p:sp>
      <p:sp>
        <p:nvSpPr>
          <p:cNvPr id="4" name="Slide Number Placeholder 3"/>
          <p:cNvSpPr>
            <a:spLocks noGrp="1"/>
          </p:cNvSpPr>
          <p:nvPr>
            <p:ph type="sldNum" sz="quarter" idx="10"/>
          </p:nvPr>
        </p:nvSpPr>
        <p:spPr/>
        <p:txBody>
          <a:bodyPr/>
          <a:lstStyle/>
          <a:p>
            <a:fld id="{521BCA17-8DC1-430B-9E84-0383DE478EF9}" type="slidenum">
              <a:rPr lang="en-GB" smtClean="0"/>
              <a:t>59</a:t>
            </a:fld>
            <a:endParaRPr lang="en-GB"/>
          </a:p>
        </p:txBody>
      </p:sp>
    </p:spTree>
    <p:extLst>
      <p:ext uri="{BB962C8B-B14F-4D97-AF65-F5344CB8AC3E}">
        <p14:creationId xmlns:p14="http://schemas.microsoft.com/office/powerpoint/2010/main" val="703089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syphilitic myelopathy</a:t>
            </a:r>
          </a:p>
          <a:p>
            <a:r>
              <a:rPr lang="en-US" dirty="0"/>
              <a:t>Proprioception, vibration and fine touch</a:t>
            </a:r>
          </a:p>
        </p:txBody>
      </p:sp>
      <p:sp>
        <p:nvSpPr>
          <p:cNvPr id="4" name="Slide Number Placeholder 3"/>
          <p:cNvSpPr>
            <a:spLocks noGrp="1"/>
          </p:cNvSpPr>
          <p:nvPr>
            <p:ph type="sldNum" sz="quarter" idx="10"/>
          </p:nvPr>
        </p:nvSpPr>
        <p:spPr/>
        <p:txBody>
          <a:bodyPr/>
          <a:lstStyle/>
          <a:p>
            <a:fld id="{521BCA17-8DC1-430B-9E84-0383DE478EF9}" type="slidenum">
              <a:rPr lang="en-GB" smtClean="0"/>
              <a:t>11</a:t>
            </a:fld>
            <a:endParaRPr lang="en-GB"/>
          </a:p>
        </p:txBody>
      </p:sp>
    </p:spTree>
    <p:extLst>
      <p:ext uri="{BB962C8B-B14F-4D97-AF65-F5344CB8AC3E}">
        <p14:creationId xmlns:p14="http://schemas.microsoft.com/office/powerpoint/2010/main" val="22471144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a:t>
            </a:r>
            <a:endParaRPr lang="en-GB" dirty="0"/>
          </a:p>
        </p:txBody>
      </p:sp>
      <p:sp>
        <p:nvSpPr>
          <p:cNvPr id="4" name="Slide Number Placeholder 3"/>
          <p:cNvSpPr>
            <a:spLocks noGrp="1"/>
          </p:cNvSpPr>
          <p:nvPr>
            <p:ph type="sldNum" sz="quarter" idx="10"/>
          </p:nvPr>
        </p:nvSpPr>
        <p:spPr/>
        <p:txBody>
          <a:bodyPr/>
          <a:lstStyle/>
          <a:p>
            <a:fld id="{521BCA17-8DC1-430B-9E84-0383DE478EF9}" type="slidenum">
              <a:rPr lang="en-GB" smtClean="0"/>
              <a:t>60</a:t>
            </a:fld>
            <a:endParaRPr lang="en-GB"/>
          </a:p>
        </p:txBody>
      </p:sp>
    </p:spTree>
    <p:extLst>
      <p:ext uri="{BB962C8B-B14F-4D97-AF65-F5344CB8AC3E}">
        <p14:creationId xmlns:p14="http://schemas.microsoft.com/office/powerpoint/2010/main" val="9031233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a:t>
            </a:r>
            <a:endParaRPr lang="en-GB" dirty="0"/>
          </a:p>
        </p:txBody>
      </p:sp>
      <p:sp>
        <p:nvSpPr>
          <p:cNvPr id="4" name="Slide Number Placeholder 3"/>
          <p:cNvSpPr>
            <a:spLocks noGrp="1"/>
          </p:cNvSpPr>
          <p:nvPr>
            <p:ph type="sldNum" sz="quarter" idx="10"/>
          </p:nvPr>
        </p:nvSpPr>
        <p:spPr/>
        <p:txBody>
          <a:bodyPr/>
          <a:lstStyle/>
          <a:p>
            <a:fld id="{521BCA17-8DC1-430B-9E84-0383DE478EF9}" type="slidenum">
              <a:rPr lang="en-GB" smtClean="0"/>
              <a:t>61</a:t>
            </a:fld>
            <a:endParaRPr lang="en-GB"/>
          </a:p>
        </p:txBody>
      </p:sp>
    </p:spTree>
    <p:extLst>
      <p:ext uri="{BB962C8B-B14F-4D97-AF65-F5344CB8AC3E}">
        <p14:creationId xmlns:p14="http://schemas.microsoft.com/office/powerpoint/2010/main" val="23968844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a:t>
            </a:r>
          </a:p>
          <a:p>
            <a:endParaRPr lang="en-GB" dirty="0" smtClean="0"/>
          </a:p>
          <a:p>
            <a:r>
              <a:rPr lang="en-GB" dirty="0" smtClean="0"/>
              <a:t>Dysphasia</a:t>
            </a:r>
            <a:r>
              <a:rPr lang="en-GB" baseline="0" dirty="0" smtClean="0"/>
              <a:t> and dysphagia – not to be confused</a:t>
            </a:r>
          </a:p>
          <a:p>
            <a:r>
              <a:rPr lang="en-GB" baseline="0" dirty="0" smtClean="0"/>
              <a:t>Headache is not very common in stroke – though more so with haemorrhagic strokes</a:t>
            </a:r>
          </a:p>
          <a:p>
            <a:r>
              <a:rPr lang="en-GB" baseline="0" dirty="0" smtClean="0"/>
              <a:t>Left hemisphere controls the right side so left sided arm weakness would not occur</a:t>
            </a:r>
          </a:p>
          <a:p>
            <a:r>
              <a:rPr lang="en-GB" baseline="0" dirty="0" smtClean="0"/>
              <a:t>RHH is due to a left occipital stroke</a:t>
            </a:r>
          </a:p>
          <a:p>
            <a:endParaRPr lang="en-GB" dirty="0"/>
          </a:p>
        </p:txBody>
      </p:sp>
      <p:sp>
        <p:nvSpPr>
          <p:cNvPr id="4" name="Slide Number Placeholder 3"/>
          <p:cNvSpPr>
            <a:spLocks noGrp="1"/>
          </p:cNvSpPr>
          <p:nvPr>
            <p:ph type="sldNum" sz="quarter" idx="10"/>
          </p:nvPr>
        </p:nvSpPr>
        <p:spPr/>
        <p:txBody>
          <a:bodyPr/>
          <a:lstStyle/>
          <a:p>
            <a:fld id="{521BCA17-8DC1-430B-9E84-0383DE478EF9}" type="slidenum">
              <a:rPr lang="en-GB" smtClean="0"/>
              <a:t>64</a:t>
            </a:fld>
            <a:endParaRPr lang="en-GB"/>
          </a:p>
        </p:txBody>
      </p:sp>
    </p:spTree>
    <p:extLst>
      <p:ext uri="{BB962C8B-B14F-4D97-AF65-F5344CB8AC3E}">
        <p14:creationId xmlns:p14="http://schemas.microsoft.com/office/powerpoint/2010/main" val="25396692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a:t>
            </a:r>
            <a:endParaRPr lang="en-GB" dirty="0"/>
          </a:p>
        </p:txBody>
      </p:sp>
      <p:sp>
        <p:nvSpPr>
          <p:cNvPr id="4" name="Slide Number Placeholder 3"/>
          <p:cNvSpPr>
            <a:spLocks noGrp="1"/>
          </p:cNvSpPr>
          <p:nvPr>
            <p:ph type="sldNum" sz="quarter" idx="10"/>
          </p:nvPr>
        </p:nvSpPr>
        <p:spPr/>
        <p:txBody>
          <a:bodyPr/>
          <a:lstStyle/>
          <a:p>
            <a:fld id="{3A27A12D-A182-4BFA-A051-F347622861FD}" type="slidenum">
              <a:rPr lang="en-US" smtClean="0"/>
              <a:t>66</a:t>
            </a:fld>
            <a:endParaRPr lang="en-US"/>
          </a:p>
        </p:txBody>
      </p:sp>
    </p:spTree>
    <p:extLst>
      <p:ext uri="{BB962C8B-B14F-4D97-AF65-F5344CB8AC3E}">
        <p14:creationId xmlns:p14="http://schemas.microsoft.com/office/powerpoint/2010/main" val="5650902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a:t>
            </a:r>
          </a:p>
          <a:p>
            <a:endParaRPr lang="en-GB" dirty="0" smtClean="0"/>
          </a:p>
          <a:p>
            <a:r>
              <a:rPr lang="en-GB" dirty="0" smtClean="0"/>
              <a:t>Remember TRAP</a:t>
            </a:r>
          </a:p>
          <a:p>
            <a:r>
              <a:rPr lang="en-GB" dirty="0" smtClean="0"/>
              <a:t>Extra-motor</a:t>
            </a:r>
            <a:r>
              <a:rPr lang="en-GB" baseline="0" dirty="0" smtClean="0"/>
              <a:t> features</a:t>
            </a:r>
            <a:endParaRPr lang="en-GB" dirty="0"/>
          </a:p>
        </p:txBody>
      </p:sp>
      <p:sp>
        <p:nvSpPr>
          <p:cNvPr id="4" name="Slide Number Placeholder 3"/>
          <p:cNvSpPr>
            <a:spLocks noGrp="1"/>
          </p:cNvSpPr>
          <p:nvPr>
            <p:ph type="sldNum" sz="quarter" idx="10"/>
          </p:nvPr>
        </p:nvSpPr>
        <p:spPr/>
        <p:txBody>
          <a:bodyPr/>
          <a:lstStyle/>
          <a:p>
            <a:fld id="{521BCA17-8DC1-430B-9E84-0383DE478EF9}" type="slidenum">
              <a:rPr lang="en-GB" smtClean="0"/>
              <a:t>68</a:t>
            </a:fld>
            <a:endParaRPr lang="en-GB"/>
          </a:p>
        </p:txBody>
      </p:sp>
    </p:spTree>
    <p:extLst>
      <p:ext uri="{BB962C8B-B14F-4D97-AF65-F5344CB8AC3E}">
        <p14:creationId xmlns:p14="http://schemas.microsoft.com/office/powerpoint/2010/main" val="14270526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a:t>
            </a:r>
          </a:p>
          <a:p>
            <a:endParaRPr lang="en-GB" dirty="0" smtClean="0"/>
          </a:p>
          <a:p>
            <a:r>
              <a:rPr lang="en-GB" dirty="0" smtClean="0"/>
              <a:t>Remember TRAP</a:t>
            </a:r>
          </a:p>
          <a:p>
            <a:r>
              <a:rPr lang="en-GB" dirty="0" smtClean="0"/>
              <a:t>Extra-motor</a:t>
            </a:r>
            <a:r>
              <a:rPr lang="en-GB" baseline="0" dirty="0" smtClean="0"/>
              <a:t> features</a:t>
            </a:r>
            <a:endParaRPr lang="en-GB" dirty="0"/>
          </a:p>
        </p:txBody>
      </p:sp>
      <p:sp>
        <p:nvSpPr>
          <p:cNvPr id="4" name="Slide Number Placeholder 3"/>
          <p:cNvSpPr>
            <a:spLocks noGrp="1"/>
          </p:cNvSpPr>
          <p:nvPr>
            <p:ph type="sldNum" sz="quarter" idx="10"/>
          </p:nvPr>
        </p:nvSpPr>
        <p:spPr/>
        <p:txBody>
          <a:bodyPr/>
          <a:lstStyle/>
          <a:p>
            <a:fld id="{521BCA17-8DC1-430B-9E84-0383DE478EF9}" type="slidenum">
              <a:rPr lang="en-GB" smtClean="0"/>
              <a:t>69</a:t>
            </a:fld>
            <a:endParaRPr lang="en-GB"/>
          </a:p>
        </p:txBody>
      </p:sp>
    </p:spTree>
    <p:extLst>
      <p:ext uri="{BB962C8B-B14F-4D97-AF65-F5344CB8AC3E}">
        <p14:creationId xmlns:p14="http://schemas.microsoft.com/office/powerpoint/2010/main" val="8453865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DBS</a:t>
            </a:r>
            <a:endParaRPr lang="en-GB" dirty="0"/>
          </a:p>
        </p:txBody>
      </p:sp>
      <p:sp>
        <p:nvSpPr>
          <p:cNvPr id="4" name="Slide Number Placeholder 3"/>
          <p:cNvSpPr>
            <a:spLocks noGrp="1"/>
          </p:cNvSpPr>
          <p:nvPr>
            <p:ph type="sldNum" sz="quarter" idx="10"/>
          </p:nvPr>
        </p:nvSpPr>
        <p:spPr/>
        <p:txBody>
          <a:bodyPr/>
          <a:lstStyle/>
          <a:p>
            <a:fld id="{521BCA17-8DC1-430B-9E84-0383DE478EF9}" type="slidenum">
              <a:rPr lang="en-GB" smtClean="0"/>
              <a:t>70</a:t>
            </a:fld>
            <a:endParaRPr lang="en-GB"/>
          </a:p>
        </p:txBody>
      </p:sp>
    </p:spTree>
    <p:extLst>
      <p:ext uri="{BB962C8B-B14F-4D97-AF65-F5344CB8AC3E}">
        <p14:creationId xmlns:p14="http://schemas.microsoft.com/office/powerpoint/2010/main" val="3370686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 is false.</a:t>
            </a:r>
            <a:endParaRPr lang="en-GB" dirty="0"/>
          </a:p>
        </p:txBody>
      </p:sp>
      <p:sp>
        <p:nvSpPr>
          <p:cNvPr id="4" name="Slide Number Placeholder 3"/>
          <p:cNvSpPr>
            <a:spLocks noGrp="1"/>
          </p:cNvSpPr>
          <p:nvPr>
            <p:ph type="sldNum" sz="quarter" idx="10"/>
          </p:nvPr>
        </p:nvSpPr>
        <p:spPr/>
        <p:txBody>
          <a:bodyPr/>
          <a:lstStyle/>
          <a:p>
            <a:fld id="{521BCA17-8DC1-430B-9E84-0383DE478EF9}" type="slidenum">
              <a:rPr lang="en-GB" smtClean="0"/>
              <a:t>71</a:t>
            </a:fld>
            <a:endParaRPr lang="en-GB"/>
          </a:p>
        </p:txBody>
      </p:sp>
    </p:spTree>
    <p:extLst>
      <p:ext uri="{BB962C8B-B14F-4D97-AF65-F5344CB8AC3E}">
        <p14:creationId xmlns:p14="http://schemas.microsoft.com/office/powerpoint/2010/main" val="3701819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a:t>
            </a:r>
            <a:endParaRPr lang="en-GB" dirty="0"/>
          </a:p>
        </p:txBody>
      </p:sp>
      <p:sp>
        <p:nvSpPr>
          <p:cNvPr id="4" name="Slide Number Placeholder 3"/>
          <p:cNvSpPr>
            <a:spLocks noGrp="1"/>
          </p:cNvSpPr>
          <p:nvPr>
            <p:ph type="sldNum" sz="quarter" idx="10"/>
          </p:nvPr>
        </p:nvSpPr>
        <p:spPr/>
        <p:txBody>
          <a:bodyPr/>
          <a:lstStyle/>
          <a:p>
            <a:fld id="{3A27A12D-A182-4BFA-A051-F347622861FD}" type="slidenum">
              <a:rPr lang="en-US" smtClean="0"/>
              <a:t>73</a:t>
            </a:fld>
            <a:endParaRPr lang="en-US"/>
          </a:p>
        </p:txBody>
      </p:sp>
    </p:spTree>
    <p:extLst>
      <p:ext uri="{BB962C8B-B14F-4D97-AF65-F5344CB8AC3E}">
        <p14:creationId xmlns:p14="http://schemas.microsoft.com/office/powerpoint/2010/main" val="4441346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a:t>
            </a:r>
            <a:endParaRPr lang="en-GB" dirty="0"/>
          </a:p>
        </p:txBody>
      </p:sp>
      <p:sp>
        <p:nvSpPr>
          <p:cNvPr id="4" name="Slide Number Placeholder 3"/>
          <p:cNvSpPr>
            <a:spLocks noGrp="1"/>
          </p:cNvSpPr>
          <p:nvPr>
            <p:ph type="sldNum" sz="quarter" idx="10"/>
          </p:nvPr>
        </p:nvSpPr>
        <p:spPr/>
        <p:txBody>
          <a:bodyPr/>
          <a:lstStyle/>
          <a:p>
            <a:fld id="{3A27A12D-A182-4BFA-A051-F347622861FD}" type="slidenum">
              <a:rPr lang="en-US" smtClean="0"/>
              <a:t>75</a:t>
            </a:fld>
            <a:endParaRPr lang="en-US"/>
          </a:p>
        </p:txBody>
      </p:sp>
    </p:spTree>
    <p:extLst>
      <p:ext uri="{BB962C8B-B14F-4D97-AF65-F5344CB8AC3E}">
        <p14:creationId xmlns:p14="http://schemas.microsoft.com/office/powerpoint/2010/main" val="1685771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228600" indent="-228600">
              <a:buAutoNum type="alphaUcPeriod"/>
            </a:pPr>
            <a:r>
              <a:rPr lang="en-GB" dirty="0"/>
              <a:t>True</a:t>
            </a:r>
          </a:p>
          <a:p>
            <a:pPr marL="228600" indent="-228600">
              <a:buAutoNum type="alphaUcPeriod"/>
            </a:pPr>
            <a:r>
              <a:rPr lang="en-GB" dirty="0"/>
              <a:t>True</a:t>
            </a:r>
          </a:p>
          <a:p>
            <a:pPr marL="228600" indent="-228600">
              <a:buAutoNum type="alphaUcPeriod"/>
            </a:pPr>
            <a:r>
              <a:rPr lang="en-GB" dirty="0"/>
              <a:t>True, they all do</a:t>
            </a:r>
          </a:p>
          <a:p>
            <a:pPr marL="228600" indent="-228600">
              <a:buAutoNum type="alphaUcPeriod"/>
            </a:pPr>
            <a:r>
              <a:rPr lang="en-GB" dirty="0"/>
              <a:t>False, this is</a:t>
            </a:r>
            <a:r>
              <a:rPr lang="en-GB" baseline="0" dirty="0"/>
              <a:t> carries the sensory information from the arms, Fasciculus </a:t>
            </a:r>
            <a:r>
              <a:rPr lang="en-GB" baseline="0" dirty="0" err="1"/>
              <a:t>Gracilis</a:t>
            </a:r>
            <a:r>
              <a:rPr lang="en-GB" baseline="0" dirty="0"/>
              <a:t> does the middle thoracic and lower limbs. (graceful – walking)</a:t>
            </a:r>
          </a:p>
          <a:p>
            <a:pPr marL="228600" indent="-228600">
              <a:buAutoNum type="alphaUcPeriod"/>
            </a:pPr>
            <a:r>
              <a:rPr lang="en-GB" baseline="0" dirty="0"/>
              <a:t>True</a:t>
            </a:r>
          </a:p>
          <a:p>
            <a:pPr marL="228600" indent="-228600">
              <a:buAutoNum type="alphaUcPeriod"/>
            </a:pPr>
            <a:endParaRPr lang="en-GB" dirty="0"/>
          </a:p>
        </p:txBody>
      </p:sp>
      <p:sp>
        <p:nvSpPr>
          <p:cNvPr id="4" name="Slide Number Placeholder 3"/>
          <p:cNvSpPr>
            <a:spLocks noGrp="1"/>
          </p:cNvSpPr>
          <p:nvPr>
            <p:ph type="sldNum" sz="quarter" idx="10"/>
          </p:nvPr>
        </p:nvSpPr>
        <p:spPr/>
        <p:txBody>
          <a:bodyPr/>
          <a:lstStyle/>
          <a:p>
            <a:fld id="{1F87254F-75E5-4534-B420-BFE1940ECB0C}" type="slidenum">
              <a:rPr lang="en-GB" smtClean="0"/>
              <a:t>12</a:t>
            </a:fld>
            <a:endParaRPr lang="en-GB"/>
          </a:p>
        </p:txBody>
      </p:sp>
    </p:spTree>
    <p:extLst>
      <p:ext uri="{BB962C8B-B14F-4D97-AF65-F5344CB8AC3E}">
        <p14:creationId xmlns:p14="http://schemas.microsoft.com/office/powerpoint/2010/main" val="31758184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a:t>
            </a:r>
            <a:endParaRPr lang="en-GB" dirty="0"/>
          </a:p>
        </p:txBody>
      </p:sp>
      <p:sp>
        <p:nvSpPr>
          <p:cNvPr id="4" name="Slide Number Placeholder 3"/>
          <p:cNvSpPr>
            <a:spLocks noGrp="1"/>
          </p:cNvSpPr>
          <p:nvPr>
            <p:ph type="sldNum" sz="quarter" idx="10"/>
          </p:nvPr>
        </p:nvSpPr>
        <p:spPr/>
        <p:txBody>
          <a:bodyPr/>
          <a:lstStyle/>
          <a:p>
            <a:fld id="{3A27A12D-A182-4BFA-A051-F347622861FD}" type="slidenum">
              <a:rPr lang="en-US" smtClean="0"/>
              <a:t>76</a:t>
            </a:fld>
            <a:endParaRPr lang="en-US"/>
          </a:p>
        </p:txBody>
      </p:sp>
    </p:spTree>
    <p:extLst>
      <p:ext uri="{BB962C8B-B14F-4D97-AF65-F5344CB8AC3E}">
        <p14:creationId xmlns:p14="http://schemas.microsoft.com/office/powerpoint/2010/main" val="14647237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 Worldwide</a:t>
            </a:r>
            <a:r>
              <a:rPr lang="en-GB" dirty="0" smtClean="0"/>
              <a:t>, however certain ones are more</a:t>
            </a:r>
            <a:r>
              <a:rPr lang="en-GB" baseline="0" dirty="0" smtClean="0"/>
              <a:t> common in specific places [i.e. </a:t>
            </a:r>
            <a:r>
              <a:rPr lang="en-GB" dirty="0" err="1" smtClean="0"/>
              <a:t>Meningiomas</a:t>
            </a:r>
            <a:r>
              <a:rPr lang="en-GB" dirty="0" smtClean="0"/>
              <a:t> represent 36.4% of all primary brain </a:t>
            </a:r>
            <a:r>
              <a:rPr lang="en-GB" dirty="0" err="1" smtClean="0"/>
              <a:t>tumors</a:t>
            </a:r>
            <a:r>
              <a:rPr lang="en-GB" dirty="0" smtClean="0"/>
              <a:t>, making them the most common primary brain </a:t>
            </a:r>
            <a:r>
              <a:rPr lang="en-GB" dirty="0" err="1" smtClean="0"/>
              <a:t>tumor</a:t>
            </a:r>
            <a:r>
              <a:rPr lang="en-GB" dirty="0" smtClean="0"/>
              <a:t> in the US]</a:t>
            </a:r>
            <a:endParaRPr lang="en-GB" dirty="0"/>
          </a:p>
        </p:txBody>
      </p:sp>
      <p:sp>
        <p:nvSpPr>
          <p:cNvPr id="4" name="Slide Number Placeholder 3"/>
          <p:cNvSpPr>
            <a:spLocks noGrp="1"/>
          </p:cNvSpPr>
          <p:nvPr>
            <p:ph type="sldNum" sz="quarter" idx="10"/>
          </p:nvPr>
        </p:nvSpPr>
        <p:spPr/>
        <p:txBody>
          <a:bodyPr/>
          <a:lstStyle/>
          <a:p>
            <a:fld id="{521BCA17-8DC1-430B-9E84-0383DE478EF9}" type="slidenum">
              <a:rPr lang="en-GB" smtClean="0"/>
              <a:t>77</a:t>
            </a:fld>
            <a:endParaRPr lang="en-GB"/>
          </a:p>
        </p:txBody>
      </p:sp>
    </p:spTree>
    <p:extLst>
      <p:ext uri="{BB962C8B-B14F-4D97-AF65-F5344CB8AC3E}">
        <p14:creationId xmlns:p14="http://schemas.microsoft.com/office/powerpoint/2010/main" val="31375461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For</a:t>
            </a:r>
            <a:r>
              <a:rPr lang="en-GB" baseline="0" dirty="0" smtClean="0"/>
              <a:t> epilepsy, I’d suggest they key things to remember are the classification systems and the drugs. </a:t>
            </a:r>
            <a:endParaRPr lang="en-GB" dirty="0"/>
          </a:p>
        </p:txBody>
      </p:sp>
      <p:sp>
        <p:nvSpPr>
          <p:cNvPr id="4" name="Slide Number Placeholder 3"/>
          <p:cNvSpPr>
            <a:spLocks noGrp="1"/>
          </p:cNvSpPr>
          <p:nvPr>
            <p:ph type="sldNum" sz="quarter" idx="10"/>
          </p:nvPr>
        </p:nvSpPr>
        <p:spPr/>
        <p:txBody>
          <a:bodyPr/>
          <a:lstStyle/>
          <a:p>
            <a:fld id="{521BCA17-8DC1-430B-9E84-0383DE478EF9}" type="slidenum">
              <a:rPr lang="en-GB" smtClean="0"/>
              <a:t>80</a:t>
            </a:fld>
            <a:endParaRPr lang="en-GB"/>
          </a:p>
        </p:txBody>
      </p:sp>
    </p:spTree>
    <p:extLst>
      <p:ext uri="{BB962C8B-B14F-4D97-AF65-F5344CB8AC3E}">
        <p14:creationId xmlns:p14="http://schemas.microsoft.com/office/powerpoint/2010/main" val="39295710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 is false. Lamotrigine </a:t>
            </a:r>
            <a:r>
              <a:rPr lang="en-GB" sz="1200" kern="1200" dirty="0" smtClean="0">
                <a:solidFill>
                  <a:schemeClr val="tx1"/>
                </a:solidFill>
                <a:effectLst/>
                <a:latin typeface="+mn-lt"/>
                <a:ea typeface="+mn-ea"/>
                <a:cs typeface="+mn-cs"/>
              </a:rPr>
              <a:t>Inhibits the release of excitatory amino acids by Inhibition of sodium and calcium channels. First line for focal seizures.</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Main side effects are nausea, dizziness, ataxia and hypersensitivity reactions which are usually in the form of mild rashes but can be more severe. Lamotrigine also has a sedative effect.</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The drug may exacerbate myoclonic seizures and epilepsy.</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Na valproate: Sodium valproate is effective in a wide range of seizure types and is still a first line treatment for generalised tonic </a:t>
            </a:r>
            <a:r>
              <a:rPr lang="en-GB" sz="1200" kern="1200" dirty="0" err="1" smtClean="0">
                <a:solidFill>
                  <a:schemeClr val="tx1"/>
                </a:solidFill>
                <a:effectLst/>
                <a:latin typeface="+mn-lt"/>
                <a:ea typeface="+mn-ea"/>
                <a:cs typeface="+mn-cs"/>
              </a:rPr>
              <a:t>clonic</a:t>
            </a:r>
            <a:r>
              <a:rPr lang="en-GB" sz="1200" kern="1200" dirty="0" smtClean="0">
                <a:solidFill>
                  <a:schemeClr val="tx1"/>
                </a:solidFill>
                <a:effectLst/>
                <a:latin typeface="+mn-lt"/>
                <a:ea typeface="+mn-ea"/>
                <a:cs typeface="+mn-cs"/>
              </a:rPr>
              <a:t> seizures. In young females though </a:t>
            </a:r>
            <a:r>
              <a:rPr lang="en-GB" sz="1200" kern="1200" dirty="0" err="1" smtClean="0">
                <a:solidFill>
                  <a:schemeClr val="tx1"/>
                </a:solidFill>
                <a:effectLst/>
                <a:latin typeface="+mn-lt"/>
                <a:ea typeface="+mn-ea"/>
                <a:cs typeface="+mn-cs"/>
              </a:rPr>
              <a:t>levetiracetam</a:t>
            </a:r>
            <a:r>
              <a:rPr lang="en-GB" sz="1200" kern="1200" dirty="0" smtClean="0">
                <a:solidFill>
                  <a:schemeClr val="tx1"/>
                </a:solidFill>
                <a:effectLst/>
                <a:latin typeface="+mn-lt"/>
                <a:ea typeface="+mn-ea"/>
                <a:cs typeface="+mn-cs"/>
              </a:rPr>
              <a:t> is often used as an alternative because of the teratogenic effects of sodium valproate (see below).</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Adverse drug reactions:</a:t>
            </a:r>
          </a:p>
          <a:p>
            <a:pPr marL="228600" indent="-228600" rtl="0" fontAlgn="ctr">
              <a:buFont typeface="+mj-lt"/>
              <a:buAutoNum type="arabicPeriod"/>
            </a:pPr>
            <a:r>
              <a:rPr lang="en-GB" sz="1200" kern="1200" dirty="0" smtClean="0">
                <a:solidFill>
                  <a:schemeClr val="tx1"/>
                </a:solidFill>
                <a:effectLst/>
                <a:latin typeface="+mn-lt"/>
                <a:ea typeface="+mn-ea"/>
                <a:cs typeface="+mn-cs"/>
              </a:rPr>
              <a:t>Thinning and curling of the hair in around 10% of patients</a:t>
            </a:r>
          </a:p>
          <a:p>
            <a:pPr marL="228600" indent="-228600" rtl="0" fontAlgn="ctr">
              <a:buFont typeface="+mj-lt"/>
              <a:buAutoNum type="arabicPeriod"/>
            </a:pPr>
            <a:r>
              <a:rPr lang="en-GB" sz="1200" kern="1200" dirty="0" smtClean="0">
                <a:solidFill>
                  <a:schemeClr val="tx1"/>
                </a:solidFill>
                <a:effectLst/>
                <a:latin typeface="+mn-lt"/>
                <a:ea typeface="+mn-ea"/>
                <a:cs typeface="+mn-cs"/>
              </a:rPr>
              <a:t>Hepatotoxicity </a:t>
            </a:r>
          </a:p>
          <a:p>
            <a:pPr marL="228600" indent="-228600" rtl="0" fontAlgn="ctr">
              <a:buFont typeface="+mj-lt"/>
              <a:buAutoNum type="arabicPeriod"/>
            </a:pPr>
            <a:r>
              <a:rPr lang="en-GB" sz="1200" kern="1200" dirty="0" smtClean="0">
                <a:solidFill>
                  <a:schemeClr val="tx1"/>
                </a:solidFill>
                <a:effectLst/>
                <a:latin typeface="+mn-lt"/>
                <a:ea typeface="+mn-ea"/>
                <a:cs typeface="+mn-cs"/>
              </a:rPr>
              <a:t>Nausea</a:t>
            </a:r>
          </a:p>
          <a:p>
            <a:pPr marL="228600" indent="-228600" rtl="0" fontAlgn="ctr">
              <a:buFont typeface="+mj-lt"/>
              <a:buAutoNum type="arabicPeriod"/>
            </a:pPr>
            <a:r>
              <a:rPr lang="en-GB" sz="1200" kern="1200" dirty="0" smtClean="0">
                <a:solidFill>
                  <a:schemeClr val="tx1"/>
                </a:solidFill>
                <a:effectLst/>
                <a:latin typeface="+mn-lt"/>
                <a:ea typeface="+mn-ea"/>
                <a:cs typeface="+mn-cs"/>
              </a:rPr>
              <a:t>Weight gain</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This drug is teratogenic and should not be used in pregnancy as it has been associated with neural tube defects.</a:t>
            </a:r>
          </a:p>
          <a:p>
            <a:endParaRPr lang="en-GB" sz="1200" kern="1200" dirty="0" smtClean="0">
              <a:solidFill>
                <a:schemeClr val="tx1"/>
              </a:solidFill>
              <a:effectLst/>
              <a:latin typeface="+mn-lt"/>
              <a:ea typeface="+mn-ea"/>
              <a:cs typeface="+mn-cs"/>
            </a:endParaRPr>
          </a:p>
          <a:p>
            <a:r>
              <a:rPr lang="en-GB" sz="1200" kern="1200" dirty="0" err="1" smtClean="0">
                <a:solidFill>
                  <a:schemeClr val="tx1"/>
                </a:solidFill>
                <a:effectLst/>
                <a:latin typeface="+mn-lt"/>
                <a:ea typeface="+mn-ea"/>
                <a:cs typeface="+mn-cs"/>
              </a:rPr>
              <a:t>Levetiracetam</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Often referred to by its trade name </a:t>
            </a:r>
            <a:r>
              <a:rPr lang="en-GB" sz="1200" kern="1200" dirty="0" err="1" smtClean="0">
                <a:solidFill>
                  <a:schemeClr val="tx1"/>
                </a:solidFill>
                <a:effectLst/>
                <a:latin typeface="+mn-lt"/>
                <a:ea typeface="+mn-ea"/>
                <a:cs typeface="+mn-cs"/>
              </a:rPr>
              <a:t>Keppra</a:t>
            </a:r>
            <a:r>
              <a:rPr lang="en-GB" sz="1200" kern="1200" dirty="0" smtClean="0">
                <a:solidFill>
                  <a:schemeClr val="tx1"/>
                </a:solidFill>
                <a:effectLst/>
                <a:latin typeface="+mn-lt"/>
                <a:ea typeface="+mn-ea"/>
                <a:cs typeface="+mn-cs"/>
              </a:rPr>
              <a:t>®</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Mechanism of action: </a:t>
            </a:r>
            <a:r>
              <a:rPr lang="en-GB" sz="1200" kern="1200" dirty="0" err="1" smtClean="0">
                <a:solidFill>
                  <a:schemeClr val="tx1"/>
                </a:solidFill>
                <a:effectLst/>
                <a:latin typeface="+mn-lt"/>
                <a:ea typeface="+mn-ea"/>
                <a:cs typeface="+mn-cs"/>
              </a:rPr>
              <a:t>levetiracetam</a:t>
            </a:r>
            <a:r>
              <a:rPr lang="en-GB" sz="1200" kern="1200" dirty="0" smtClean="0">
                <a:solidFill>
                  <a:schemeClr val="tx1"/>
                </a:solidFill>
                <a:effectLst/>
                <a:latin typeface="+mn-lt"/>
                <a:ea typeface="+mn-ea"/>
                <a:cs typeface="+mn-cs"/>
              </a:rPr>
              <a:t> is believed to function by interaction with synaptic vesicle protein 2A (SV2A) which is thought to have roles in synaptic vesicle docking and fusion.</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Side effects include irritability and aggression - so called </a:t>
            </a:r>
            <a:r>
              <a:rPr lang="en-GB" sz="1200" kern="1200" dirty="0" err="1" smtClean="0">
                <a:solidFill>
                  <a:schemeClr val="tx1"/>
                </a:solidFill>
                <a:effectLst/>
                <a:latin typeface="+mn-lt"/>
                <a:ea typeface="+mn-ea"/>
                <a:cs typeface="+mn-cs"/>
              </a:rPr>
              <a:t>Keppra</a:t>
            </a:r>
            <a:r>
              <a:rPr lang="en-GB" sz="1200" kern="1200" dirty="0" smtClean="0">
                <a:solidFill>
                  <a:schemeClr val="tx1"/>
                </a:solidFill>
                <a:effectLst/>
                <a:latin typeface="+mn-lt"/>
                <a:ea typeface="+mn-ea"/>
                <a:cs typeface="+mn-cs"/>
              </a:rPr>
              <a:t> rage.</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Carbamazepine seems to be most useful in the prevention of focal seizures.</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Carbamazepine is a potent hepatic microsomal enzyme inducer thus the drugs has many interactions. This makes combining it with other antiepileptic treatments more complicated.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Adverse drug reactions:</a:t>
            </a:r>
          </a:p>
          <a:p>
            <a:pPr rtl="0" fontAlgn="ctr"/>
            <a:r>
              <a:rPr lang="en-GB" sz="1200" kern="1200" dirty="0" smtClean="0">
                <a:solidFill>
                  <a:schemeClr val="tx1"/>
                </a:solidFill>
                <a:effectLst/>
                <a:latin typeface="+mn-lt"/>
                <a:ea typeface="+mn-ea"/>
                <a:cs typeface="+mn-cs"/>
              </a:rPr>
              <a:t>Dizziness</a:t>
            </a:r>
          </a:p>
          <a:p>
            <a:r>
              <a:rPr lang="en-GB" sz="1200" kern="1200" dirty="0" smtClean="0">
                <a:solidFill>
                  <a:schemeClr val="tx1"/>
                </a:solidFill>
                <a:effectLst/>
                <a:latin typeface="+mn-lt"/>
                <a:ea typeface="+mn-ea"/>
                <a:cs typeface="+mn-cs"/>
              </a:rPr>
              <a:t> </a:t>
            </a:r>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521BCA17-8DC1-430B-9E84-0383DE478EF9}" type="slidenum">
              <a:rPr lang="en-GB" smtClean="0"/>
              <a:t>84</a:t>
            </a:fld>
            <a:endParaRPr lang="en-GB"/>
          </a:p>
        </p:txBody>
      </p:sp>
    </p:spTree>
    <p:extLst>
      <p:ext uri="{BB962C8B-B14F-4D97-AF65-F5344CB8AC3E}">
        <p14:creationId xmlns:p14="http://schemas.microsoft.com/office/powerpoint/2010/main" val="22864965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a:t>
            </a:r>
            <a:endParaRPr lang="en-GB" dirty="0"/>
          </a:p>
        </p:txBody>
      </p:sp>
      <p:sp>
        <p:nvSpPr>
          <p:cNvPr id="4" name="Slide Number Placeholder 3"/>
          <p:cNvSpPr>
            <a:spLocks noGrp="1"/>
          </p:cNvSpPr>
          <p:nvPr>
            <p:ph type="sldNum" sz="quarter" idx="10"/>
          </p:nvPr>
        </p:nvSpPr>
        <p:spPr/>
        <p:txBody>
          <a:bodyPr/>
          <a:lstStyle/>
          <a:p>
            <a:fld id="{3A27A12D-A182-4BFA-A051-F347622861FD}" type="slidenum">
              <a:rPr lang="en-US" smtClean="0"/>
              <a:t>85</a:t>
            </a:fld>
            <a:endParaRPr lang="en-US"/>
          </a:p>
        </p:txBody>
      </p:sp>
    </p:spTree>
    <p:extLst>
      <p:ext uri="{BB962C8B-B14F-4D97-AF65-F5344CB8AC3E}">
        <p14:creationId xmlns:p14="http://schemas.microsoft.com/office/powerpoint/2010/main" val="35775383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a:t>
            </a:r>
            <a:endParaRPr lang="en-GB" dirty="0"/>
          </a:p>
        </p:txBody>
      </p:sp>
      <p:sp>
        <p:nvSpPr>
          <p:cNvPr id="4" name="Slide Number Placeholder 3"/>
          <p:cNvSpPr>
            <a:spLocks noGrp="1"/>
          </p:cNvSpPr>
          <p:nvPr>
            <p:ph type="sldNum" sz="quarter" idx="10"/>
          </p:nvPr>
        </p:nvSpPr>
        <p:spPr/>
        <p:txBody>
          <a:bodyPr/>
          <a:lstStyle/>
          <a:p>
            <a:fld id="{3A27A12D-A182-4BFA-A051-F347622861FD}" type="slidenum">
              <a:rPr lang="en-US" smtClean="0"/>
              <a:t>86</a:t>
            </a:fld>
            <a:endParaRPr lang="en-US"/>
          </a:p>
        </p:txBody>
      </p:sp>
    </p:spTree>
    <p:extLst>
      <p:ext uri="{BB962C8B-B14F-4D97-AF65-F5344CB8AC3E}">
        <p14:creationId xmlns:p14="http://schemas.microsoft.com/office/powerpoint/2010/main" val="14666008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a:t>
            </a:r>
            <a:endParaRPr lang="en-GB" dirty="0"/>
          </a:p>
        </p:txBody>
      </p:sp>
      <p:sp>
        <p:nvSpPr>
          <p:cNvPr id="4" name="Slide Number Placeholder 3"/>
          <p:cNvSpPr>
            <a:spLocks noGrp="1"/>
          </p:cNvSpPr>
          <p:nvPr>
            <p:ph type="sldNum" sz="quarter" idx="10"/>
          </p:nvPr>
        </p:nvSpPr>
        <p:spPr/>
        <p:txBody>
          <a:bodyPr/>
          <a:lstStyle/>
          <a:p>
            <a:fld id="{3A27A12D-A182-4BFA-A051-F347622861FD}" type="slidenum">
              <a:rPr lang="en-US" smtClean="0"/>
              <a:t>87</a:t>
            </a:fld>
            <a:endParaRPr lang="en-US"/>
          </a:p>
        </p:txBody>
      </p:sp>
    </p:spTree>
    <p:extLst>
      <p:ext uri="{BB962C8B-B14F-4D97-AF65-F5344CB8AC3E}">
        <p14:creationId xmlns:p14="http://schemas.microsoft.com/office/powerpoint/2010/main" val="270449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228600" indent="-228600">
              <a:buAutoNum type="alphaUcPeriod"/>
            </a:pPr>
            <a:r>
              <a:rPr lang="en-GB" dirty="0"/>
              <a:t>True</a:t>
            </a:r>
          </a:p>
          <a:p>
            <a:pPr marL="228600" indent="-228600">
              <a:buAutoNum type="alphaUcPeriod"/>
            </a:pPr>
            <a:r>
              <a:rPr lang="en-GB" dirty="0"/>
              <a:t>True</a:t>
            </a:r>
          </a:p>
          <a:p>
            <a:pPr marL="228600" indent="-228600">
              <a:buAutoNum type="alphaUcPeriod"/>
            </a:pPr>
            <a:r>
              <a:rPr lang="en-GB" dirty="0"/>
              <a:t>False,</a:t>
            </a:r>
            <a:r>
              <a:rPr lang="en-GB" baseline="0" dirty="0"/>
              <a:t> that is dorsal column</a:t>
            </a:r>
          </a:p>
          <a:p>
            <a:pPr marL="228600" indent="-228600">
              <a:buAutoNum type="alphaUcPeriod"/>
            </a:pPr>
            <a:r>
              <a:rPr lang="en-GB" dirty="0"/>
              <a:t>False, dorsal columns</a:t>
            </a:r>
          </a:p>
          <a:p>
            <a:pPr marL="228600" indent="-228600">
              <a:buAutoNum type="alphaUcPeriod"/>
            </a:pPr>
            <a:r>
              <a:rPr lang="en-GB" dirty="0"/>
              <a:t>True, receives neuronal input from the </a:t>
            </a:r>
            <a:r>
              <a:rPr lang="en-GB" u="none" dirty="0">
                <a:hlinkClick r:id="rId3" tooltip="Medial lemniscus"/>
              </a:rPr>
              <a:t>medial lemniscus</a:t>
            </a:r>
            <a:r>
              <a:rPr lang="en-GB" u="none" dirty="0"/>
              <a:t>, </a:t>
            </a:r>
            <a:r>
              <a:rPr lang="en-GB" u="none" dirty="0">
                <a:hlinkClick r:id="rId4" tooltip="Spinal lemniscus"/>
              </a:rPr>
              <a:t>spinal lemniscus</a:t>
            </a:r>
            <a:r>
              <a:rPr lang="en-GB" u="none" dirty="0"/>
              <a:t>, </a:t>
            </a:r>
            <a:r>
              <a:rPr lang="en-GB" u="none" dirty="0">
                <a:hlinkClick r:id="rId5" tooltip="Spinothalamic tracts"/>
              </a:rPr>
              <a:t>spinothalamic tracts</a:t>
            </a:r>
            <a:r>
              <a:rPr lang="en-GB" u="none" dirty="0"/>
              <a:t>, and </a:t>
            </a:r>
            <a:r>
              <a:rPr lang="en-GB" u="none" dirty="0" err="1">
                <a:hlinkClick r:id="rId6" tooltip="Trigeminothalamic tract"/>
              </a:rPr>
              <a:t>trigeminothalamic</a:t>
            </a:r>
            <a:r>
              <a:rPr lang="en-GB" u="none" dirty="0">
                <a:hlinkClick r:id="rId6" tooltip="Trigeminothalamic tract"/>
              </a:rPr>
              <a:t> tract</a:t>
            </a:r>
            <a:r>
              <a:rPr lang="en-GB" u="none" dirty="0"/>
              <a:t>. It projects to the somatosensory cortex and the </a:t>
            </a:r>
            <a:r>
              <a:rPr lang="en-GB" u="none" dirty="0">
                <a:hlinkClick r:id="rId7" tooltip="Ascending reticuloactivation system"/>
              </a:rPr>
              <a:t>ascending </a:t>
            </a:r>
            <a:r>
              <a:rPr lang="en-GB" u="none" dirty="0" err="1">
                <a:hlinkClick r:id="rId7" tooltip="Ascending reticuloactivation system"/>
              </a:rPr>
              <a:t>reticuloactivation</a:t>
            </a:r>
            <a:r>
              <a:rPr lang="en-GB" u="none" dirty="0">
                <a:hlinkClick r:id="rId7" tooltip="Ascending reticuloactivation system"/>
              </a:rPr>
              <a:t> system</a:t>
            </a:r>
            <a:r>
              <a:rPr lang="en-GB" u="none" dirty="0"/>
              <a:t>.</a:t>
            </a:r>
          </a:p>
        </p:txBody>
      </p:sp>
      <p:sp>
        <p:nvSpPr>
          <p:cNvPr id="4" name="Slide Number Placeholder 3"/>
          <p:cNvSpPr>
            <a:spLocks noGrp="1"/>
          </p:cNvSpPr>
          <p:nvPr>
            <p:ph type="sldNum" sz="quarter" idx="10"/>
          </p:nvPr>
        </p:nvSpPr>
        <p:spPr/>
        <p:txBody>
          <a:bodyPr/>
          <a:lstStyle/>
          <a:p>
            <a:fld id="{1F87254F-75E5-4534-B420-BFE1940ECB0C}" type="slidenum">
              <a:rPr lang="en-GB" smtClean="0"/>
              <a:t>13</a:t>
            </a:fld>
            <a:endParaRPr lang="en-GB"/>
          </a:p>
        </p:txBody>
      </p:sp>
    </p:spTree>
    <p:extLst>
      <p:ext uri="{BB962C8B-B14F-4D97-AF65-F5344CB8AC3E}">
        <p14:creationId xmlns:p14="http://schemas.microsoft.com/office/powerpoint/2010/main" val="189684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Pain sensation contralateral </a:t>
            </a:r>
          </a:p>
          <a:p>
            <a:r>
              <a:rPr lang="en-GB" dirty="0" smtClean="0"/>
              <a:t>Fine touch ipsilateral</a:t>
            </a:r>
            <a:endParaRPr lang="en-GB" dirty="0"/>
          </a:p>
        </p:txBody>
      </p:sp>
      <p:sp>
        <p:nvSpPr>
          <p:cNvPr id="4" name="Slide Number Placeholder 3"/>
          <p:cNvSpPr>
            <a:spLocks noGrp="1"/>
          </p:cNvSpPr>
          <p:nvPr>
            <p:ph type="sldNum" sz="quarter" idx="10"/>
          </p:nvPr>
        </p:nvSpPr>
        <p:spPr/>
        <p:txBody>
          <a:bodyPr/>
          <a:lstStyle/>
          <a:p>
            <a:fld id="{3A27A12D-A182-4BFA-A051-F347622861FD}" type="slidenum">
              <a:rPr lang="en-US" smtClean="0"/>
              <a:t>20</a:t>
            </a:fld>
            <a:endParaRPr lang="en-US"/>
          </a:p>
        </p:txBody>
      </p:sp>
    </p:spTree>
    <p:extLst>
      <p:ext uri="{BB962C8B-B14F-4D97-AF65-F5344CB8AC3E}">
        <p14:creationId xmlns:p14="http://schemas.microsoft.com/office/powerpoint/2010/main" val="1388979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The first thing you need to know to answer this question is that </a:t>
            </a:r>
            <a:r>
              <a:rPr lang="en-GB" baseline="0" dirty="0" err="1"/>
              <a:t>syringomyelia</a:t>
            </a:r>
            <a:r>
              <a:rPr lang="en-GB" baseline="0" dirty="0"/>
              <a:t> results in an enlarged central canal which compresses decussating axon tracts. If you knew that the ventral white commissure specifically was affected and that this structure contains decussating axons of the spinothalamic tracts you were almost at the answer. If you only knew that the central canal was enlarged and that this would likely affect axons decussating at the cord level you could have worked it out. In addition, you can rule out all the unilateral answers as expansion of the central canal is going to effect decussating axons passing in both directions.</a:t>
            </a:r>
          </a:p>
          <a:p>
            <a:r>
              <a:rPr lang="en-GB" baseline="0" dirty="0"/>
              <a:t>Motor function to the in the cord is carried by the corticospinal tracts. Most axons descend in the lateral corticospinal tracts which decussate at the level of the medulla and thus would be unaffected by the enlarged central canal.</a:t>
            </a:r>
          </a:p>
          <a:p>
            <a:r>
              <a:rPr lang="en-GB" baseline="0" dirty="0"/>
              <a:t>Pain and temperature are carried to the brain via the spinothalamic tracts and the axons of the second order neurons in the dorsal horn decussate at that level through the ventral white commissures and ascend </a:t>
            </a:r>
            <a:r>
              <a:rPr lang="en-GB" baseline="0" dirty="0" err="1"/>
              <a:t>contralaterally</a:t>
            </a:r>
            <a:r>
              <a:rPr lang="en-GB" baseline="0" dirty="0"/>
              <a:t>. The ventral white commissure is damaged in </a:t>
            </a:r>
            <a:r>
              <a:rPr lang="en-GB" baseline="0" dirty="0" err="1"/>
              <a:t>syringomyelia</a:t>
            </a:r>
            <a:r>
              <a:rPr lang="en-GB" baseline="0" dirty="0"/>
              <a:t> by the enlarged central canal and this results in a loss of pain and temperature sensation on both sides.</a:t>
            </a:r>
          </a:p>
          <a:p>
            <a:r>
              <a:rPr lang="en-GB" baseline="0" dirty="0"/>
              <a:t>Proprioception and discriminative touch are carried by the dorsal columns. The axons in the dorsal columns do not decussate until the level of the medulla so are unlikely to be affected by the enlarged central canal.</a:t>
            </a:r>
          </a:p>
          <a:p>
            <a:endParaRPr lang="en-GB" dirty="0"/>
          </a:p>
        </p:txBody>
      </p:sp>
      <p:sp>
        <p:nvSpPr>
          <p:cNvPr id="4" name="Slide Number Placeholder 3"/>
          <p:cNvSpPr>
            <a:spLocks noGrp="1"/>
          </p:cNvSpPr>
          <p:nvPr>
            <p:ph type="sldNum" sz="quarter" idx="10"/>
          </p:nvPr>
        </p:nvSpPr>
        <p:spPr/>
        <p:txBody>
          <a:bodyPr/>
          <a:lstStyle/>
          <a:p>
            <a:fld id="{1F87254F-75E5-4534-B420-BFE1940ECB0C}" type="slidenum">
              <a:rPr lang="en-GB" smtClean="0"/>
              <a:t>21</a:t>
            </a:fld>
            <a:endParaRPr lang="en-GB"/>
          </a:p>
        </p:txBody>
      </p:sp>
    </p:spTree>
    <p:extLst>
      <p:ext uri="{BB962C8B-B14F-4D97-AF65-F5344CB8AC3E}">
        <p14:creationId xmlns:p14="http://schemas.microsoft.com/office/powerpoint/2010/main" val="4058541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dirty="0"/>
          </a:p>
        </p:txBody>
      </p:sp>
      <p:sp>
        <p:nvSpPr>
          <p:cNvPr id="4" name="Slide Number Placeholder 3"/>
          <p:cNvSpPr>
            <a:spLocks noGrp="1"/>
          </p:cNvSpPr>
          <p:nvPr>
            <p:ph type="sldNum" sz="quarter" idx="10"/>
          </p:nvPr>
        </p:nvSpPr>
        <p:spPr/>
        <p:txBody>
          <a:bodyPr/>
          <a:lstStyle/>
          <a:p>
            <a:fld id="{FACA7CC9-A366-481A-A055-A0821A0DD721}" type="slidenum">
              <a:rPr lang="en-GB" smtClean="0"/>
              <a:t>23</a:t>
            </a:fld>
            <a:endParaRPr lang="en-GB"/>
          </a:p>
        </p:txBody>
      </p:sp>
    </p:spTree>
    <p:extLst>
      <p:ext uri="{BB962C8B-B14F-4D97-AF65-F5344CB8AC3E}">
        <p14:creationId xmlns:p14="http://schemas.microsoft.com/office/powerpoint/2010/main" val="2249526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none" strike="noStrike" kern="1200" dirty="0">
                <a:solidFill>
                  <a:schemeClr val="tx1"/>
                </a:solidFill>
                <a:effectLst/>
                <a:latin typeface="+mn-lt"/>
                <a:ea typeface="+mn-ea"/>
                <a:cs typeface="+mn-cs"/>
                <a:hlinkClick r:id="rId3"/>
              </a:rPr>
              <a:t>Describe the structure of a peripheral nerve</a:t>
            </a:r>
            <a:endParaRPr lang="en-US" sz="1200" kern="1200" dirty="0">
              <a:solidFill>
                <a:schemeClr val="tx1"/>
              </a:solidFill>
              <a:effectLst/>
              <a:latin typeface="+mn-lt"/>
              <a:ea typeface="+mn-ea"/>
              <a:cs typeface="+mn-cs"/>
            </a:endParaRPr>
          </a:p>
          <a:p>
            <a:pPr lvl="0"/>
            <a:r>
              <a:rPr lang="en-GB" sz="1200" u="sng" kern="1200" dirty="0">
                <a:solidFill>
                  <a:schemeClr val="tx1"/>
                </a:solidFill>
                <a:effectLst/>
                <a:latin typeface="+mn-lt"/>
                <a:ea typeface="+mn-ea"/>
                <a:cs typeface="+mn-cs"/>
              </a:rPr>
              <a:t>Peripheral Nerve</a:t>
            </a:r>
            <a:r>
              <a:rPr lang="en-GB" sz="1200" kern="1200" dirty="0">
                <a:solidFill>
                  <a:schemeClr val="tx1"/>
                </a:solidFill>
                <a:effectLst/>
                <a:latin typeface="+mn-lt"/>
                <a:ea typeface="+mn-ea"/>
                <a:cs typeface="+mn-cs"/>
              </a:rPr>
              <a:t> – all the nerve trunks and branches that lie </a:t>
            </a:r>
            <a:r>
              <a:rPr lang="en-GB" sz="1200" b="1" kern="1200" dirty="0">
                <a:solidFill>
                  <a:schemeClr val="tx1"/>
                </a:solidFill>
                <a:effectLst/>
                <a:latin typeface="+mn-lt"/>
                <a:ea typeface="+mn-ea"/>
                <a:cs typeface="+mn-cs"/>
              </a:rPr>
              <a:t>outside </a:t>
            </a:r>
            <a:r>
              <a:rPr lang="en-GB" sz="1200" kern="1200" dirty="0">
                <a:solidFill>
                  <a:schemeClr val="tx1"/>
                </a:solidFill>
                <a:effectLst/>
                <a:latin typeface="+mn-lt"/>
                <a:ea typeface="+mn-ea"/>
                <a:cs typeface="+mn-cs"/>
              </a:rPr>
              <a:t>the CNS</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A typical peripheral nerve consists of numerous nerve fibres, which may be either efferent or afferent </a:t>
            </a:r>
            <a:endParaRPr lang="en-US" dirty="0">
              <a:effectLst/>
            </a:endParaRPr>
          </a:p>
          <a:p>
            <a:pPr lvl="0"/>
            <a:r>
              <a:rPr lang="en-GB" sz="1200" kern="1200" dirty="0">
                <a:solidFill>
                  <a:schemeClr val="tx1"/>
                </a:solidFill>
                <a:effectLst/>
                <a:latin typeface="+mn-lt"/>
                <a:ea typeface="+mn-ea"/>
                <a:cs typeface="+mn-cs"/>
              </a:rPr>
              <a:t>Some are myelinated and some are unmyelinated</a:t>
            </a:r>
            <a:endParaRPr lang="en-US" dirty="0">
              <a:effectLst/>
            </a:endParaRPr>
          </a:p>
          <a:p>
            <a:pPr lvl="0"/>
            <a:r>
              <a:rPr lang="en-GB" sz="1200" kern="1200" dirty="0">
                <a:solidFill>
                  <a:schemeClr val="tx1"/>
                </a:solidFill>
                <a:effectLst/>
                <a:latin typeface="+mn-lt"/>
                <a:ea typeface="+mn-ea"/>
                <a:cs typeface="+mn-cs"/>
              </a:rPr>
              <a:t>The nerve fibres within peripheral nerves are arranged in </a:t>
            </a:r>
            <a:r>
              <a:rPr lang="en-GB" sz="1200" b="1" kern="1200" dirty="0">
                <a:solidFill>
                  <a:schemeClr val="tx1"/>
                </a:solidFill>
                <a:effectLst/>
                <a:latin typeface="+mn-lt"/>
                <a:ea typeface="+mn-ea"/>
                <a:cs typeface="+mn-cs"/>
              </a:rPr>
              <a:t>bundles</a:t>
            </a:r>
            <a:r>
              <a:rPr lang="en-GB" sz="1200" kern="1200" dirty="0">
                <a:solidFill>
                  <a:schemeClr val="tx1"/>
                </a:solidFill>
                <a:effectLst/>
                <a:latin typeface="+mn-lt"/>
                <a:ea typeface="+mn-ea"/>
                <a:cs typeface="+mn-cs"/>
              </a:rPr>
              <a:t> and surrounded by sheaths of </a:t>
            </a:r>
            <a:r>
              <a:rPr lang="en-GB" sz="1200" b="1" kern="1200" dirty="0">
                <a:solidFill>
                  <a:schemeClr val="tx1"/>
                </a:solidFill>
                <a:effectLst/>
                <a:latin typeface="+mn-lt"/>
                <a:ea typeface="+mn-ea"/>
                <a:cs typeface="+mn-cs"/>
              </a:rPr>
              <a:t>connective tissue</a:t>
            </a:r>
            <a:br>
              <a:rPr lang="en-GB" sz="1200" b="1" kern="1200" dirty="0">
                <a:solidFill>
                  <a:schemeClr val="tx1"/>
                </a:solidFill>
                <a:effectLst/>
                <a:latin typeface="+mn-lt"/>
                <a:ea typeface="+mn-ea"/>
                <a:cs typeface="+mn-cs"/>
              </a:rPr>
            </a:br>
            <a:endParaRPr lang="en-US" dirty="0">
              <a:effectLst/>
            </a:endParaRPr>
          </a:p>
          <a:p>
            <a:pPr lvl="0"/>
            <a:r>
              <a:rPr lang="en-GB" sz="1200" u="sng" kern="1200" dirty="0" err="1">
                <a:solidFill>
                  <a:schemeClr val="tx1"/>
                </a:solidFill>
                <a:effectLst/>
                <a:latin typeface="+mn-lt"/>
                <a:ea typeface="+mn-ea"/>
                <a:cs typeface="+mn-cs"/>
              </a:rPr>
              <a:t>Endoneurium</a:t>
            </a:r>
            <a:r>
              <a:rPr lang="en-GB" sz="1200" kern="1200" dirty="0">
                <a:solidFill>
                  <a:schemeClr val="tx1"/>
                </a:solidFill>
                <a:effectLst/>
                <a:latin typeface="+mn-lt"/>
                <a:ea typeface="+mn-ea"/>
                <a:cs typeface="+mn-cs"/>
              </a:rPr>
              <a:t> – between </a:t>
            </a:r>
            <a:r>
              <a:rPr lang="en-GB" sz="1200" b="1" kern="1200" dirty="0">
                <a:solidFill>
                  <a:schemeClr val="tx1"/>
                </a:solidFill>
                <a:effectLst/>
                <a:latin typeface="+mn-lt"/>
                <a:ea typeface="+mn-ea"/>
                <a:cs typeface="+mn-cs"/>
              </a:rPr>
              <a:t>individual</a:t>
            </a:r>
            <a:r>
              <a:rPr lang="en-GB" sz="1200" kern="1200" dirty="0">
                <a:solidFill>
                  <a:schemeClr val="tx1"/>
                </a:solidFill>
                <a:effectLst/>
                <a:latin typeface="+mn-lt"/>
                <a:ea typeface="+mn-ea"/>
                <a:cs typeface="+mn-cs"/>
              </a:rPr>
              <a:t> fibres</a:t>
            </a:r>
            <a:endParaRPr lang="en-US" dirty="0">
              <a:effectLst/>
            </a:endParaRPr>
          </a:p>
          <a:p>
            <a:pPr lvl="0"/>
            <a:r>
              <a:rPr lang="en-GB" sz="1200" u="sng" kern="1200" dirty="0" err="1">
                <a:solidFill>
                  <a:schemeClr val="tx1"/>
                </a:solidFill>
                <a:effectLst/>
                <a:latin typeface="+mn-lt"/>
                <a:ea typeface="+mn-ea"/>
                <a:cs typeface="+mn-cs"/>
              </a:rPr>
              <a:t>Perineurium</a:t>
            </a:r>
            <a:r>
              <a:rPr lang="en-GB" sz="1200" kern="1200" dirty="0">
                <a:solidFill>
                  <a:schemeClr val="tx1"/>
                </a:solidFill>
                <a:effectLst/>
                <a:latin typeface="+mn-lt"/>
                <a:ea typeface="+mn-ea"/>
                <a:cs typeface="+mn-cs"/>
              </a:rPr>
              <a:t> – surrounds </a:t>
            </a:r>
            <a:r>
              <a:rPr lang="en-GB" sz="1200" b="1" kern="1200" dirty="0">
                <a:solidFill>
                  <a:schemeClr val="tx1"/>
                </a:solidFill>
                <a:effectLst/>
                <a:latin typeface="+mn-lt"/>
                <a:ea typeface="+mn-ea"/>
                <a:cs typeface="+mn-cs"/>
              </a:rPr>
              <a:t>bundles</a:t>
            </a:r>
            <a:r>
              <a:rPr lang="en-GB" sz="1200" kern="1200" dirty="0">
                <a:solidFill>
                  <a:schemeClr val="tx1"/>
                </a:solidFill>
                <a:effectLst/>
                <a:latin typeface="+mn-lt"/>
                <a:ea typeface="+mn-ea"/>
                <a:cs typeface="+mn-cs"/>
              </a:rPr>
              <a:t> of fibres</a:t>
            </a:r>
            <a:endParaRPr lang="en-US" dirty="0">
              <a:effectLst/>
            </a:endParaRPr>
          </a:p>
          <a:p>
            <a:pPr lvl="0"/>
            <a:r>
              <a:rPr lang="en-GB" sz="1200" u="sng" kern="1200" dirty="0">
                <a:solidFill>
                  <a:schemeClr val="tx1"/>
                </a:solidFill>
                <a:effectLst/>
                <a:latin typeface="+mn-lt"/>
                <a:ea typeface="+mn-ea"/>
                <a:cs typeface="+mn-cs"/>
              </a:rPr>
              <a:t>Epineurium</a:t>
            </a:r>
            <a:r>
              <a:rPr lang="en-GB" sz="1200" kern="1200" dirty="0">
                <a:solidFill>
                  <a:schemeClr val="tx1"/>
                </a:solidFill>
                <a:effectLst/>
                <a:latin typeface="+mn-lt"/>
                <a:ea typeface="+mn-ea"/>
                <a:cs typeface="+mn-cs"/>
              </a:rPr>
              <a:t> – tough, </a:t>
            </a:r>
            <a:r>
              <a:rPr lang="en-GB" sz="1200" kern="1200" dirty="0" err="1">
                <a:solidFill>
                  <a:schemeClr val="tx1"/>
                </a:solidFill>
                <a:effectLst/>
                <a:latin typeface="+mn-lt"/>
                <a:ea typeface="+mn-ea"/>
                <a:cs typeface="+mn-cs"/>
              </a:rPr>
              <a:t>ensheaths</a:t>
            </a:r>
            <a:r>
              <a:rPr lang="en-GB"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whole nerve</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3A27A12D-A182-4BFA-A051-F347622861FD}" type="slidenum">
              <a:rPr lang="en-US" smtClean="0"/>
              <a:t>24</a:t>
            </a:fld>
            <a:endParaRPr lang="en-US"/>
          </a:p>
        </p:txBody>
      </p:sp>
    </p:spTree>
    <p:extLst>
      <p:ext uri="{BB962C8B-B14F-4D97-AF65-F5344CB8AC3E}">
        <p14:creationId xmlns:p14="http://schemas.microsoft.com/office/powerpoint/2010/main" val="899366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64A4DF5-9E4C-443B-823C-A04AD92E6145}"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6DB5A0-7F64-4006-B2A8-C4490B7BF094}" type="slidenum">
              <a:rPr lang="en-US" smtClean="0"/>
              <a:t>‹#›</a:t>
            </a:fld>
            <a:endParaRPr lang="en-US"/>
          </a:p>
        </p:txBody>
      </p:sp>
    </p:spTree>
    <p:extLst>
      <p:ext uri="{BB962C8B-B14F-4D97-AF65-F5344CB8AC3E}">
        <p14:creationId xmlns:p14="http://schemas.microsoft.com/office/powerpoint/2010/main" val="3573455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4A4DF5-9E4C-443B-823C-A04AD92E6145}"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6DB5A0-7F64-4006-B2A8-C4490B7BF094}" type="slidenum">
              <a:rPr lang="en-US" smtClean="0"/>
              <a:t>‹#›</a:t>
            </a:fld>
            <a:endParaRPr lang="en-US"/>
          </a:p>
        </p:txBody>
      </p:sp>
    </p:spTree>
    <p:extLst>
      <p:ext uri="{BB962C8B-B14F-4D97-AF65-F5344CB8AC3E}">
        <p14:creationId xmlns:p14="http://schemas.microsoft.com/office/powerpoint/2010/main" val="3786134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4A4DF5-9E4C-443B-823C-A04AD92E6145}"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6DB5A0-7F64-4006-B2A8-C4490B7BF094}" type="slidenum">
              <a:rPr lang="en-US" smtClean="0"/>
              <a:t>‹#›</a:t>
            </a:fld>
            <a:endParaRPr lang="en-US"/>
          </a:p>
        </p:txBody>
      </p:sp>
    </p:spTree>
    <p:extLst>
      <p:ext uri="{BB962C8B-B14F-4D97-AF65-F5344CB8AC3E}">
        <p14:creationId xmlns:p14="http://schemas.microsoft.com/office/powerpoint/2010/main" val="2574742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C2BEC56-2C9B-4CC9-8ED6-58DBFB34CC9C}" type="datetimeFigureOut">
              <a:rPr lang="en-GB" smtClean="0">
                <a:solidFill>
                  <a:prstClr val="black">
                    <a:tint val="75000"/>
                  </a:prstClr>
                </a:solidFill>
              </a:rPr>
              <a:pPr/>
              <a:t>05/12/2016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823184B-AD8F-4ACE-A405-72C610FE15E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995387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2BEC56-2C9B-4CC9-8ED6-58DBFB34CC9C}" type="datetimeFigureOut">
              <a:rPr lang="en-GB" smtClean="0">
                <a:solidFill>
                  <a:prstClr val="black">
                    <a:tint val="75000"/>
                  </a:prstClr>
                </a:solidFill>
              </a:rPr>
              <a:pPr/>
              <a:t>05/12/2016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823184B-AD8F-4ACE-A405-72C610FE15E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373470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2BEC56-2C9B-4CC9-8ED6-58DBFB34CC9C}" type="datetimeFigureOut">
              <a:rPr lang="en-GB" smtClean="0">
                <a:solidFill>
                  <a:prstClr val="black">
                    <a:tint val="75000"/>
                  </a:prstClr>
                </a:solidFill>
              </a:rPr>
              <a:pPr/>
              <a:t>05/12/2016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823184B-AD8F-4ACE-A405-72C610FE15E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311921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C2BEC56-2C9B-4CC9-8ED6-58DBFB34CC9C}" type="datetimeFigureOut">
              <a:rPr lang="en-GB" smtClean="0">
                <a:solidFill>
                  <a:prstClr val="black">
                    <a:tint val="75000"/>
                  </a:prstClr>
                </a:solidFill>
              </a:rPr>
              <a:pPr/>
              <a:t>05/12/2016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823184B-AD8F-4ACE-A405-72C610FE15E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623402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C2BEC56-2C9B-4CC9-8ED6-58DBFB34CC9C}" type="datetimeFigureOut">
              <a:rPr lang="en-GB" smtClean="0">
                <a:solidFill>
                  <a:prstClr val="black">
                    <a:tint val="75000"/>
                  </a:prstClr>
                </a:solidFill>
              </a:rPr>
              <a:pPr/>
              <a:t>05/12/2016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0823184B-AD8F-4ACE-A405-72C610FE15E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719233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C2BEC56-2C9B-4CC9-8ED6-58DBFB34CC9C}" type="datetimeFigureOut">
              <a:rPr lang="en-GB" smtClean="0">
                <a:solidFill>
                  <a:prstClr val="black">
                    <a:tint val="75000"/>
                  </a:prstClr>
                </a:solidFill>
              </a:rPr>
              <a:pPr/>
              <a:t>05/12/2016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0823184B-AD8F-4ACE-A405-72C610FE15E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893169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2BEC56-2C9B-4CC9-8ED6-58DBFB34CC9C}" type="datetimeFigureOut">
              <a:rPr lang="en-GB" smtClean="0">
                <a:solidFill>
                  <a:prstClr val="black">
                    <a:tint val="75000"/>
                  </a:prstClr>
                </a:solidFill>
              </a:rPr>
              <a:pPr/>
              <a:t>05/12/2016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0823184B-AD8F-4ACE-A405-72C610FE15E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35464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2BEC56-2C9B-4CC9-8ED6-58DBFB34CC9C}" type="datetimeFigureOut">
              <a:rPr lang="en-GB" smtClean="0">
                <a:solidFill>
                  <a:prstClr val="black">
                    <a:tint val="75000"/>
                  </a:prstClr>
                </a:solidFill>
              </a:rPr>
              <a:pPr/>
              <a:t>05/12/2016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823184B-AD8F-4ACE-A405-72C610FE15E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89870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4A4DF5-9E4C-443B-823C-A04AD92E6145}"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6DB5A0-7F64-4006-B2A8-C4490B7BF094}" type="slidenum">
              <a:rPr lang="en-US" smtClean="0"/>
              <a:t>‹#›</a:t>
            </a:fld>
            <a:endParaRPr lang="en-US"/>
          </a:p>
        </p:txBody>
      </p:sp>
    </p:spTree>
    <p:extLst>
      <p:ext uri="{BB962C8B-B14F-4D97-AF65-F5344CB8AC3E}">
        <p14:creationId xmlns:p14="http://schemas.microsoft.com/office/powerpoint/2010/main" val="2889010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2BEC56-2C9B-4CC9-8ED6-58DBFB34CC9C}" type="datetimeFigureOut">
              <a:rPr lang="en-GB" smtClean="0">
                <a:solidFill>
                  <a:prstClr val="black">
                    <a:tint val="75000"/>
                  </a:prstClr>
                </a:solidFill>
              </a:rPr>
              <a:pPr/>
              <a:t>05/12/2016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823184B-AD8F-4ACE-A405-72C610FE15E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540251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2BEC56-2C9B-4CC9-8ED6-58DBFB34CC9C}" type="datetimeFigureOut">
              <a:rPr lang="en-GB" smtClean="0">
                <a:solidFill>
                  <a:prstClr val="black">
                    <a:tint val="75000"/>
                  </a:prstClr>
                </a:solidFill>
              </a:rPr>
              <a:pPr/>
              <a:t>05/12/2016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823184B-AD8F-4ACE-A405-72C610FE15E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991882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2BEC56-2C9B-4CC9-8ED6-58DBFB34CC9C}" type="datetimeFigureOut">
              <a:rPr lang="en-GB" smtClean="0">
                <a:solidFill>
                  <a:prstClr val="black">
                    <a:tint val="75000"/>
                  </a:prstClr>
                </a:solidFill>
              </a:rPr>
              <a:pPr/>
              <a:t>05/12/2016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823184B-AD8F-4ACE-A405-72C610FE15E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285929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C2BEC56-2C9B-4CC9-8ED6-58DBFB34CC9C}" type="datetimeFigureOut">
              <a:rPr lang="en-GB" smtClean="0">
                <a:solidFill>
                  <a:prstClr val="black">
                    <a:tint val="75000"/>
                  </a:prstClr>
                </a:solidFill>
              </a:rPr>
              <a:pPr/>
              <a:t>05/12/2016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823184B-AD8F-4ACE-A405-72C610FE15E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922767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2BEC56-2C9B-4CC9-8ED6-58DBFB34CC9C}" type="datetimeFigureOut">
              <a:rPr lang="en-GB" smtClean="0">
                <a:solidFill>
                  <a:prstClr val="black">
                    <a:tint val="75000"/>
                  </a:prstClr>
                </a:solidFill>
              </a:rPr>
              <a:pPr/>
              <a:t>05/12/2016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823184B-AD8F-4ACE-A405-72C610FE15E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316060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2BEC56-2C9B-4CC9-8ED6-58DBFB34CC9C}" type="datetimeFigureOut">
              <a:rPr lang="en-GB" smtClean="0">
                <a:solidFill>
                  <a:prstClr val="black">
                    <a:tint val="75000"/>
                  </a:prstClr>
                </a:solidFill>
              </a:rPr>
              <a:pPr/>
              <a:t>05/12/2016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823184B-AD8F-4ACE-A405-72C610FE15E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845284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C2BEC56-2C9B-4CC9-8ED6-58DBFB34CC9C}" type="datetimeFigureOut">
              <a:rPr lang="en-GB" smtClean="0">
                <a:solidFill>
                  <a:prstClr val="black">
                    <a:tint val="75000"/>
                  </a:prstClr>
                </a:solidFill>
              </a:rPr>
              <a:pPr/>
              <a:t>05/12/2016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823184B-AD8F-4ACE-A405-72C610FE15E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934994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C2BEC56-2C9B-4CC9-8ED6-58DBFB34CC9C}" type="datetimeFigureOut">
              <a:rPr lang="en-GB" smtClean="0">
                <a:solidFill>
                  <a:prstClr val="black">
                    <a:tint val="75000"/>
                  </a:prstClr>
                </a:solidFill>
              </a:rPr>
              <a:pPr/>
              <a:t>05/12/2016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0823184B-AD8F-4ACE-A405-72C610FE15E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462036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C2BEC56-2C9B-4CC9-8ED6-58DBFB34CC9C}" type="datetimeFigureOut">
              <a:rPr lang="en-GB" smtClean="0">
                <a:solidFill>
                  <a:prstClr val="black">
                    <a:tint val="75000"/>
                  </a:prstClr>
                </a:solidFill>
              </a:rPr>
              <a:pPr/>
              <a:t>05/12/2016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0823184B-AD8F-4ACE-A405-72C610FE15E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988871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2BEC56-2C9B-4CC9-8ED6-58DBFB34CC9C}" type="datetimeFigureOut">
              <a:rPr lang="en-GB" smtClean="0">
                <a:solidFill>
                  <a:prstClr val="black">
                    <a:tint val="75000"/>
                  </a:prstClr>
                </a:solidFill>
              </a:rPr>
              <a:pPr/>
              <a:t>05/12/2016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0823184B-AD8F-4ACE-A405-72C610FE15E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54274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64A4DF5-9E4C-443B-823C-A04AD92E6145}"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6DB5A0-7F64-4006-B2A8-C4490B7BF094}" type="slidenum">
              <a:rPr lang="en-US" smtClean="0"/>
              <a:t>‹#›</a:t>
            </a:fld>
            <a:endParaRPr lang="en-US"/>
          </a:p>
        </p:txBody>
      </p:sp>
    </p:spTree>
    <p:extLst>
      <p:ext uri="{BB962C8B-B14F-4D97-AF65-F5344CB8AC3E}">
        <p14:creationId xmlns:p14="http://schemas.microsoft.com/office/powerpoint/2010/main" val="36799933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2BEC56-2C9B-4CC9-8ED6-58DBFB34CC9C}" type="datetimeFigureOut">
              <a:rPr lang="en-GB" smtClean="0">
                <a:solidFill>
                  <a:prstClr val="black">
                    <a:tint val="75000"/>
                  </a:prstClr>
                </a:solidFill>
              </a:rPr>
              <a:pPr/>
              <a:t>05/12/2016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823184B-AD8F-4ACE-A405-72C610FE15E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699765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2BEC56-2C9B-4CC9-8ED6-58DBFB34CC9C}" type="datetimeFigureOut">
              <a:rPr lang="en-GB" smtClean="0">
                <a:solidFill>
                  <a:prstClr val="black">
                    <a:tint val="75000"/>
                  </a:prstClr>
                </a:solidFill>
              </a:rPr>
              <a:pPr/>
              <a:t>05/12/2016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823184B-AD8F-4ACE-A405-72C610FE15E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492526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2BEC56-2C9B-4CC9-8ED6-58DBFB34CC9C}" type="datetimeFigureOut">
              <a:rPr lang="en-GB" smtClean="0">
                <a:solidFill>
                  <a:prstClr val="black">
                    <a:tint val="75000"/>
                  </a:prstClr>
                </a:solidFill>
              </a:rPr>
              <a:pPr/>
              <a:t>05/12/2016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823184B-AD8F-4ACE-A405-72C610FE15E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528497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2BEC56-2C9B-4CC9-8ED6-58DBFB34CC9C}" type="datetimeFigureOut">
              <a:rPr lang="en-GB" smtClean="0">
                <a:solidFill>
                  <a:prstClr val="black">
                    <a:tint val="75000"/>
                  </a:prstClr>
                </a:solidFill>
              </a:rPr>
              <a:pPr/>
              <a:t>05/12/2016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823184B-AD8F-4ACE-A405-72C610FE15E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75551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4A4DF5-9E4C-443B-823C-A04AD92E6145}" type="datetimeFigureOut">
              <a:rPr lang="en-US" smtClean="0"/>
              <a:t>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6DB5A0-7F64-4006-B2A8-C4490B7BF094}" type="slidenum">
              <a:rPr lang="en-US" smtClean="0"/>
              <a:t>‹#›</a:t>
            </a:fld>
            <a:endParaRPr lang="en-US"/>
          </a:p>
        </p:txBody>
      </p:sp>
    </p:spTree>
    <p:extLst>
      <p:ext uri="{BB962C8B-B14F-4D97-AF65-F5344CB8AC3E}">
        <p14:creationId xmlns:p14="http://schemas.microsoft.com/office/powerpoint/2010/main" val="1294341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64A4DF5-9E4C-443B-823C-A04AD92E6145}" type="datetimeFigureOut">
              <a:rPr lang="en-US" smtClean="0"/>
              <a:t>12/5/2016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6DB5A0-7F64-4006-B2A8-C4490B7BF094}" type="slidenum">
              <a:rPr lang="en-US" smtClean="0"/>
              <a:t>‹#›</a:t>
            </a:fld>
            <a:endParaRPr lang="en-US"/>
          </a:p>
        </p:txBody>
      </p:sp>
    </p:spTree>
    <p:extLst>
      <p:ext uri="{BB962C8B-B14F-4D97-AF65-F5344CB8AC3E}">
        <p14:creationId xmlns:p14="http://schemas.microsoft.com/office/powerpoint/2010/main" val="3364946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64A4DF5-9E4C-443B-823C-A04AD92E6145}" type="datetimeFigureOut">
              <a:rPr lang="en-US" smtClean="0"/>
              <a:t>12/5/2016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6DB5A0-7F64-4006-B2A8-C4490B7BF094}" type="slidenum">
              <a:rPr lang="en-US" smtClean="0"/>
              <a:t>‹#›</a:t>
            </a:fld>
            <a:endParaRPr lang="en-US"/>
          </a:p>
        </p:txBody>
      </p:sp>
    </p:spTree>
    <p:extLst>
      <p:ext uri="{BB962C8B-B14F-4D97-AF65-F5344CB8AC3E}">
        <p14:creationId xmlns:p14="http://schemas.microsoft.com/office/powerpoint/2010/main" val="1345556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4A4DF5-9E4C-443B-823C-A04AD92E6145}" type="datetimeFigureOut">
              <a:rPr lang="en-US" smtClean="0"/>
              <a:t>12/5/2016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6DB5A0-7F64-4006-B2A8-C4490B7BF094}" type="slidenum">
              <a:rPr lang="en-US" smtClean="0"/>
              <a:t>‹#›</a:t>
            </a:fld>
            <a:endParaRPr lang="en-US"/>
          </a:p>
        </p:txBody>
      </p:sp>
    </p:spTree>
    <p:extLst>
      <p:ext uri="{BB962C8B-B14F-4D97-AF65-F5344CB8AC3E}">
        <p14:creationId xmlns:p14="http://schemas.microsoft.com/office/powerpoint/2010/main" val="1959815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64A4DF5-9E4C-443B-823C-A04AD92E6145}" type="datetimeFigureOut">
              <a:rPr lang="en-US" smtClean="0"/>
              <a:t>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6DB5A0-7F64-4006-B2A8-C4490B7BF094}" type="slidenum">
              <a:rPr lang="en-US" smtClean="0"/>
              <a:t>‹#›</a:t>
            </a:fld>
            <a:endParaRPr lang="en-US"/>
          </a:p>
        </p:txBody>
      </p:sp>
    </p:spTree>
    <p:extLst>
      <p:ext uri="{BB962C8B-B14F-4D97-AF65-F5344CB8AC3E}">
        <p14:creationId xmlns:p14="http://schemas.microsoft.com/office/powerpoint/2010/main" val="104022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64A4DF5-9E4C-443B-823C-A04AD92E6145}" type="datetimeFigureOut">
              <a:rPr lang="en-US" smtClean="0"/>
              <a:t>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6DB5A0-7F64-4006-B2A8-C4490B7BF094}" type="slidenum">
              <a:rPr lang="en-US" smtClean="0"/>
              <a:t>‹#›</a:t>
            </a:fld>
            <a:endParaRPr lang="en-US"/>
          </a:p>
        </p:txBody>
      </p:sp>
    </p:spTree>
    <p:extLst>
      <p:ext uri="{BB962C8B-B14F-4D97-AF65-F5344CB8AC3E}">
        <p14:creationId xmlns:p14="http://schemas.microsoft.com/office/powerpoint/2010/main" val="3621604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4A4DF5-9E4C-443B-823C-A04AD92E6145}" type="datetimeFigureOut">
              <a:rPr lang="en-US" smtClean="0"/>
              <a:t>12/5/2016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6DB5A0-7F64-4006-B2A8-C4490B7BF094}" type="slidenum">
              <a:rPr lang="en-US" smtClean="0"/>
              <a:t>‹#›</a:t>
            </a:fld>
            <a:endParaRPr lang="en-US"/>
          </a:p>
        </p:txBody>
      </p:sp>
    </p:spTree>
    <p:extLst>
      <p:ext uri="{BB962C8B-B14F-4D97-AF65-F5344CB8AC3E}">
        <p14:creationId xmlns:p14="http://schemas.microsoft.com/office/powerpoint/2010/main" val="30758992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2BEC56-2C9B-4CC9-8ED6-58DBFB34CC9C}" type="datetimeFigureOut">
              <a:rPr lang="en-GB" smtClean="0">
                <a:solidFill>
                  <a:prstClr val="black">
                    <a:tint val="75000"/>
                  </a:prstClr>
                </a:solidFill>
              </a:rPr>
              <a:pPr/>
              <a:t>05/12/2016</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23184B-AD8F-4ACE-A405-72C610FE15E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469015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2BEC56-2C9B-4CC9-8ED6-58DBFB34CC9C}" type="datetimeFigureOut">
              <a:rPr lang="en-GB" smtClean="0">
                <a:solidFill>
                  <a:prstClr val="black">
                    <a:tint val="75000"/>
                  </a:prstClr>
                </a:solidFill>
              </a:rPr>
              <a:pPr/>
              <a:t>05/12/2016</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23184B-AD8F-4ACE-A405-72C610FE15E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439598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jpeg"/><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27.jpeg"/><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5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5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6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6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6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6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5.xml"/><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8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6.xml"/><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8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188691" y="1884878"/>
            <a:ext cx="7772400" cy="2081445"/>
          </a:xfrm>
        </p:spPr>
        <p:txBody>
          <a:bodyPr>
            <a:normAutofit/>
          </a:bodyPr>
          <a:lstStyle/>
          <a:p>
            <a:r>
              <a:rPr lang="en-US" sz="5400" b="1" dirty="0">
                <a:solidFill>
                  <a:srgbClr val="130E53"/>
                </a:solidFill>
                <a:latin typeface="Helvetica Neue"/>
              </a:rPr>
              <a:t>Second Year </a:t>
            </a:r>
            <a:r>
              <a:rPr lang="en-US" sz="5400" b="1" dirty="0" err="1">
                <a:solidFill>
                  <a:srgbClr val="130E53"/>
                </a:solidFill>
                <a:latin typeface="Helvetica Neue"/>
              </a:rPr>
              <a:t>MBChB</a:t>
            </a:r>
            <a:r>
              <a:rPr lang="en-US" sz="5400" b="1" dirty="0">
                <a:solidFill>
                  <a:srgbClr val="130E53"/>
                </a:solidFill>
                <a:latin typeface="Helvetica Neue"/>
              </a:rPr>
              <a:t> Neuroscience Revision</a:t>
            </a:r>
            <a:endParaRPr lang="en-GB" sz="5400" b="1" u="sng" dirty="0"/>
          </a:p>
        </p:txBody>
      </p:sp>
      <p:sp>
        <p:nvSpPr>
          <p:cNvPr id="4" name="Subtitle 3"/>
          <p:cNvSpPr>
            <a:spLocks noGrp="1"/>
          </p:cNvSpPr>
          <p:nvPr>
            <p:ph type="subTitle" idx="1"/>
          </p:nvPr>
        </p:nvSpPr>
        <p:spPr>
          <a:xfrm>
            <a:off x="2645891" y="4090435"/>
            <a:ext cx="6858000" cy="450198"/>
          </a:xfrm>
        </p:spPr>
        <p:txBody>
          <a:bodyPr/>
          <a:lstStyle/>
          <a:p>
            <a:r>
              <a:rPr lang="en-GB" b="1" dirty="0" smtClean="0"/>
              <a:t>Edinburgh University Neurological Society</a:t>
            </a:r>
            <a:endParaRPr lang="en-GB" b="1" dirty="0"/>
          </a:p>
        </p:txBody>
      </p:sp>
      <p:pic>
        <p:nvPicPr>
          <p:cNvPr id="1028" name="Picture 4" descr="http://logonoid.com/images/university-of-edinburgh-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97465" y="76200"/>
            <a:ext cx="1177998" cy="118624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euns.co.uk/uploads/3/0/3/3/30335393/2927836_ori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5788445"/>
            <a:ext cx="1528846" cy="99728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euns.co.uk/uploads/3/0/3/3/30335393/2736088_ori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95890" y="5785237"/>
            <a:ext cx="1307464" cy="99719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euns.co.uk/uploads/3/0/3/3/30335393/2126485_ori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74892" y="5785257"/>
            <a:ext cx="1490345" cy="99717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euns.co.uk/uploads/3/0/3/3/30335393/488865_orig.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24383" y="5785236"/>
            <a:ext cx="1499970" cy="100046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www.euns.co.uk/uploads/3/0/3/3/30335393/8591154_orig.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36773" y="5785237"/>
            <a:ext cx="1511694" cy="1000467"/>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www.euns.co.uk/uploads/3/0/3/3/30335393/8811834_orig.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3161"/>
          <a:stretch/>
        </p:blipFill>
        <p:spPr bwMode="auto">
          <a:xfrm>
            <a:off x="9220005" y="5785237"/>
            <a:ext cx="1447996" cy="100046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EUNS_logo.jpg"/>
          <p:cNvPicPr>
            <a:picLocks noChangeAspect="1"/>
          </p:cNvPicPr>
          <p:nvPr/>
        </p:nvPicPr>
        <p:blipFill>
          <a:blip r:embed="rId9"/>
          <a:srcRect l="1538" t="22016" b="7533"/>
          <a:stretch>
            <a:fillRect/>
          </a:stretch>
        </p:blipFill>
        <p:spPr>
          <a:xfrm>
            <a:off x="1524001" y="76200"/>
            <a:ext cx="4745255" cy="1186314"/>
          </a:xfrm>
          <a:prstGeom prst="rect">
            <a:avLst/>
          </a:prstGeom>
        </p:spPr>
      </p:pic>
      <p:sp>
        <p:nvSpPr>
          <p:cNvPr id="5" name="TextBox 4"/>
          <p:cNvSpPr txBox="1"/>
          <p:nvPr/>
        </p:nvSpPr>
        <p:spPr>
          <a:xfrm>
            <a:off x="4482827" y="4685871"/>
            <a:ext cx="3184127" cy="954107"/>
          </a:xfrm>
          <a:prstGeom prst="rect">
            <a:avLst/>
          </a:prstGeom>
          <a:noFill/>
        </p:spPr>
        <p:txBody>
          <a:bodyPr wrap="square" rtlCol="0">
            <a:spAutoFit/>
          </a:bodyPr>
          <a:lstStyle/>
          <a:p>
            <a:pPr algn="ctr"/>
            <a:r>
              <a:rPr lang="en-GB" sz="2800" i="1" dirty="0" smtClean="0">
                <a:solidFill>
                  <a:srgbClr val="FF0000"/>
                </a:solidFill>
              </a:rPr>
              <a:t>Top Hat course code: 146089</a:t>
            </a:r>
            <a:endParaRPr lang="en-GB" sz="2800" i="1" dirty="0">
              <a:solidFill>
                <a:srgbClr val="FF0000"/>
              </a:solidFill>
            </a:endParaRPr>
          </a:p>
        </p:txBody>
      </p:sp>
    </p:spTree>
    <p:extLst>
      <p:ext uri="{BB962C8B-B14F-4D97-AF65-F5344CB8AC3E}">
        <p14:creationId xmlns:p14="http://schemas.microsoft.com/office/powerpoint/2010/main" val="42213514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Spinal Cord</a:t>
            </a:r>
          </a:p>
        </p:txBody>
      </p:sp>
      <p:sp>
        <p:nvSpPr>
          <p:cNvPr id="3" name="Content Placeholder 2"/>
          <p:cNvSpPr>
            <a:spLocks noGrp="1"/>
          </p:cNvSpPr>
          <p:nvPr>
            <p:ph idx="1"/>
          </p:nvPr>
        </p:nvSpPr>
        <p:spPr/>
        <p:txBody>
          <a:bodyPr/>
          <a:lstStyle/>
          <a:p>
            <a:pPr marL="0" indent="0">
              <a:buNone/>
            </a:pPr>
            <a:r>
              <a:rPr lang="en-GB" dirty="0"/>
              <a:t>Which column is being pointed out in this section of the spinal cord?</a:t>
            </a:r>
          </a:p>
          <a:p>
            <a:pPr marL="0" indent="0">
              <a:buNone/>
            </a:pPr>
            <a:endParaRPr lang="en-GB" dirty="0"/>
          </a:p>
          <a:p>
            <a:pPr marL="385763" indent="-385763">
              <a:buAutoNum type="alphaUcPeriod"/>
            </a:pPr>
            <a:r>
              <a:rPr lang="en-GB" dirty="0"/>
              <a:t>Spinothalamic Tract</a:t>
            </a:r>
          </a:p>
          <a:p>
            <a:pPr marL="385763" indent="-385763">
              <a:buAutoNum type="alphaUcPeriod"/>
            </a:pPr>
            <a:r>
              <a:rPr lang="en-GB" dirty="0" err="1"/>
              <a:t>Rubrospinal</a:t>
            </a:r>
            <a:r>
              <a:rPr lang="en-GB" dirty="0"/>
              <a:t> Tract</a:t>
            </a:r>
          </a:p>
          <a:p>
            <a:pPr marL="385763" indent="-385763">
              <a:buAutoNum type="alphaUcPeriod"/>
            </a:pPr>
            <a:r>
              <a:rPr lang="en-GB" dirty="0">
                <a:solidFill>
                  <a:srgbClr val="000000"/>
                </a:solidFill>
              </a:rPr>
              <a:t>Corticospinal Tract</a:t>
            </a:r>
          </a:p>
          <a:p>
            <a:pPr marL="385763" indent="-385763">
              <a:buAutoNum type="alphaUcPeriod"/>
            </a:pPr>
            <a:r>
              <a:rPr lang="en-GB" dirty="0"/>
              <a:t>Dorsal Column</a:t>
            </a:r>
          </a:p>
          <a:p>
            <a:pPr marL="385763" indent="-385763">
              <a:buAutoNum type="alphaUcPeriod"/>
            </a:pPr>
            <a:r>
              <a:rPr lang="en-GB" dirty="0"/>
              <a:t>Spinocerebellar Tract</a:t>
            </a:r>
          </a:p>
        </p:txBody>
      </p:sp>
      <p:pic>
        <p:nvPicPr>
          <p:cNvPr id="1028" name="Picture 4" descr="http://biologyonline.us/Online%20A&amp;P/AP%202/Northland/AP2lab/lab2/ascending%20descending%20tracts%20spinal%20cor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1938" y="2581898"/>
            <a:ext cx="6524223" cy="3056412"/>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angle 3"/>
          <p:cNvSpPr/>
          <p:nvPr/>
        </p:nvSpPr>
        <p:spPr>
          <a:xfrm>
            <a:off x="5717509" y="2462100"/>
            <a:ext cx="1803043" cy="7147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p>
        </p:txBody>
      </p:sp>
      <p:sp>
        <p:nvSpPr>
          <p:cNvPr id="7" name="Rectangle 6"/>
          <p:cNvSpPr/>
          <p:nvPr/>
        </p:nvSpPr>
        <p:spPr>
          <a:xfrm>
            <a:off x="6240928" y="2559899"/>
            <a:ext cx="929425" cy="7147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p>
        </p:txBody>
      </p:sp>
      <p:sp>
        <p:nvSpPr>
          <p:cNvPr id="8" name="Rectangle 7"/>
          <p:cNvSpPr/>
          <p:nvPr/>
        </p:nvSpPr>
        <p:spPr>
          <a:xfrm>
            <a:off x="7348469" y="2497831"/>
            <a:ext cx="837127" cy="4056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p>
        </p:txBody>
      </p:sp>
      <p:sp>
        <p:nvSpPr>
          <p:cNvPr id="9" name="Rectangle 8"/>
          <p:cNvSpPr/>
          <p:nvPr/>
        </p:nvSpPr>
        <p:spPr>
          <a:xfrm>
            <a:off x="5577988" y="3000753"/>
            <a:ext cx="1041043" cy="23465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p>
        </p:txBody>
      </p:sp>
      <p:sp>
        <p:nvSpPr>
          <p:cNvPr id="10" name="Rectangle 9"/>
          <p:cNvSpPr/>
          <p:nvPr/>
        </p:nvSpPr>
        <p:spPr>
          <a:xfrm>
            <a:off x="6425934" y="5058470"/>
            <a:ext cx="929425" cy="7147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p>
        </p:txBody>
      </p:sp>
      <p:sp>
        <p:nvSpPr>
          <p:cNvPr id="11" name="Rectangle 10"/>
          <p:cNvSpPr/>
          <p:nvPr/>
        </p:nvSpPr>
        <p:spPr>
          <a:xfrm>
            <a:off x="9150437" y="5132735"/>
            <a:ext cx="1853483" cy="7147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p>
        </p:txBody>
      </p:sp>
      <p:sp>
        <p:nvSpPr>
          <p:cNvPr id="12" name="Rectangle 11"/>
          <p:cNvSpPr/>
          <p:nvPr/>
        </p:nvSpPr>
        <p:spPr>
          <a:xfrm>
            <a:off x="10986755" y="2497831"/>
            <a:ext cx="1093631" cy="30370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p>
        </p:txBody>
      </p:sp>
      <p:sp>
        <p:nvSpPr>
          <p:cNvPr id="13" name="Rectangle 12"/>
          <p:cNvSpPr/>
          <p:nvPr/>
        </p:nvSpPr>
        <p:spPr>
          <a:xfrm>
            <a:off x="10077179" y="2604286"/>
            <a:ext cx="859667" cy="7147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p>
        </p:txBody>
      </p:sp>
      <p:sp>
        <p:nvSpPr>
          <p:cNvPr id="14" name="Rectangle 13"/>
          <p:cNvSpPr/>
          <p:nvPr/>
        </p:nvSpPr>
        <p:spPr>
          <a:xfrm>
            <a:off x="8429224" y="2557262"/>
            <a:ext cx="2169017" cy="4056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p>
        </p:txBody>
      </p:sp>
      <p:sp>
        <p:nvSpPr>
          <p:cNvPr id="15" name="Rectangle 14"/>
          <p:cNvSpPr/>
          <p:nvPr/>
        </p:nvSpPr>
        <p:spPr>
          <a:xfrm>
            <a:off x="10159285" y="2335102"/>
            <a:ext cx="929425" cy="7147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p>
        </p:txBody>
      </p:sp>
      <p:sp>
        <p:nvSpPr>
          <p:cNvPr id="16" name="Rectangle 15"/>
          <p:cNvSpPr/>
          <p:nvPr/>
        </p:nvSpPr>
        <p:spPr>
          <a:xfrm>
            <a:off x="8040709" y="2557262"/>
            <a:ext cx="929425" cy="4926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p>
        </p:txBody>
      </p:sp>
      <p:sp>
        <p:nvSpPr>
          <p:cNvPr id="17" name="Rectangle 16"/>
          <p:cNvSpPr/>
          <p:nvPr/>
        </p:nvSpPr>
        <p:spPr>
          <a:xfrm>
            <a:off x="8091689" y="5203870"/>
            <a:ext cx="1554588" cy="6841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p>
        </p:txBody>
      </p:sp>
      <p:sp>
        <p:nvSpPr>
          <p:cNvPr id="5" name="TextBox 4"/>
          <p:cNvSpPr txBox="1"/>
          <p:nvPr/>
        </p:nvSpPr>
        <p:spPr>
          <a:xfrm>
            <a:off x="11035587" y="3547093"/>
            <a:ext cx="416419" cy="415498"/>
          </a:xfrm>
          <a:prstGeom prst="rect">
            <a:avLst/>
          </a:prstGeom>
          <a:noFill/>
        </p:spPr>
        <p:txBody>
          <a:bodyPr wrap="square" rtlCol="0">
            <a:spAutoFit/>
          </a:bodyPr>
          <a:lstStyle/>
          <a:p>
            <a:r>
              <a:rPr lang="en-GB" sz="2100" b="1" dirty="0"/>
              <a:t>X</a:t>
            </a:r>
          </a:p>
        </p:txBody>
      </p:sp>
      <p:cxnSp>
        <p:nvCxnSpPr>
          <p:cNvPr id="18" name="Straight Arrow Connector 17"/>
          <p:cNvCxnSpPr>
            <a:stCxn id="5" idx="1"/>
          </p:cNvCxnSpPr>
          <p:nvPr/>
        </p:nvCxnSpPr>
        <p:spPr>
          <a:xfrm flipH="1" flipV="1">
            <a:off x="10088992" y="3690890"/>
            <a:ext cx="946595" cy="6395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4" name="Rectangle 23"/>
          <p:cNvSpPr/>
          <p:nvPr/>
        </p:nvSpPr>
        <p:spPr>
          <a:xfrm>
            <a:off x="10427059" y="5007601"/>
            <a:ext cx="1404332" cy="7147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p>
        </p:txBody>
      </p:sp>
      <p:sp>
        <p:nvSpPr>
          <p:cNvPr id="25" name="Rectangle 24"/>
          <p:cNvSpPr/>
          <p:nvPr/>
        </p:nvSpPr>
        <p:spPr>
          <a:xfrm>
            <a:off x="10464320" y="2865901"/>
            <a:ext cx="1252237" cy="7147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p>
        </p:txBody>
      </p:sp>
    </p:spTree>
    <p:extLst>
      <p:ext uri="{BB962C8B-B14F-4D97-AF65-F5344CB8AC3E}">
        <p14:creationId xmlns:p14="http://schemas.microsoft.com/office/powerpoint/2010/main" val="3839258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mph" presetSubtype="0" fill="hold" nodeType="clickEffect">
                                  <p:stCondLst>
                                    <p:cond delay="0"/>
                                  </p:stCondLst>
                                  <p:iterate type="lt">
                                    <p:tmPct val="10000"/>
                                  </p:iterate>
                                  <p:childTnLst>
                                    <p:animClr clrSpc="rgb" dir="cw">
                                      <p:cBhvr override="childStyle">
                                        <p:cTn id="6" dur="500" fill="hold"/>
                                        <p:tgtEl>
                                          <p:spTgt spid="3">
                                            <p:txEl>
                                              <p:pRg st="4" end="4"/>
                                            </p:txEl>
                                          </p:spTgt>
                                        </p:tgtEl>
                                        <p:attrNameLst>
                                          <p:attrName>style.color</p:attrName>
                                        </p:attrNameLst>
                                      </p:cBhvr>
                                      <p:to>
                                        <a:schemeClr val="accent2"/>
                                      </p:to>
                                    </p:animClr>
                                    <p:animClr clrSpc="rgb" dir="cw">
                                      <p:cBhvr>
                                        <p:cTn id="7" dur="500" fill="hold"/>
                                        <p:tgtEl>
                                          <p:spTgt spid="3">
                                            <p:txEl>
                                              <p:pRg st="4" end="4"/>
                                            </p:txEl>
                                          </p:spTgt>
                                        </p:tgtEl>
                                        <p:attrNameLst>
                                          <p:attrName>fillcolor</p:attrName>
                                        </p:attrNameLst>
                                      </p:cBhvr>
                                      <p:to>
                                        <a:schemeClr val="accent2"/>
                                      </p:to>
                                    </p:animClr>
                                    <p:set>
                                      <p:cBhvr>
                                        <p:cTn id="8" dur="500" fill="hold"/>
                                        <p:tgtEl>
                                          <p:spTgt spid="3">
                                            <p:txEl>
                                              <p:pRg st="4" end="4"/>
                                            </p:txEl>
                                          </p:spTgt>
                                        </p:tgtEl>
                                        <p:attrNameLst>
                                          <p:attrName>fill.type</p:attrName>
                                        </p:attrNameLst>
                                      </p:cBhvr>
                                      <p:to>
                                        <p:strVal val="solid"/>
                                      </p:to>
                                    </p:set>
                                    <p:anim to="1.5" calcmode="lin" valueType="num">
                                      <p:cBhvr override="childStyle">
                                        <p:cTn id="9" dur="500" fill="hold"/>
                                        <p:tgtEl>
                                          <p:spTgt spid="3">
                                            <p:txEl>
                                              <p:pRg st="4" end="4"/>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Spinal Cord</a:t>
            </a:r>
          </a:p>
        </p:txBody>
      </p:sp>
      <p:sp>
        <p:nvSpPr>
          <p:cNvPr id="4" name="Content Placeholder 2"/>
          <p:cNvSpPr>
            <a:spLocks noGrp="1"/>
          </p:cNvSpPr>
          <p:nvPr>
            <p:ph idx="1"/>
          </p:nvPr>
        </p:nvSpPr>
        <p:spPr/>
        <p:txBody>
          <a:bodyPr/>
          <a:lstStyle/>
          <a:p>
            <a:pPr marL="0" indent="0">
              <a:buNone/>
            </a:pPr>
            <a:r>
              <a:rPr lang="en-GB" dirty="0"/>
              <a:t>Which is the condition that specifically affects this column? </a:t>
            </a:r>
          </a:p>
          <a:p>
            <a:pPr marL="0" indent="0">
              <a:buNone/>
            </a:pPr>
            <a:endParaRPr lang="en-GB" dirty="0"/>
          </a:p>
          <a:p>
            <a:pPr marL="385763" indent="-385763">
              <a:buAutoNum type="alphaUcPeriod"/>
            </a:pPr>
            <a:r>
              <a:rPr lang="en-GB" dirty="0"/>
              <a:t>Transverse Myelitis</a:t>
            </a:r>
          </a:p>
          <a:p>
            <a:pPr marL="385763" indent="-385763">
              <a:buAutoNum type="alphaUcPeriod"/>
            </a:pPr>
            <a:r>
              <a:rPr lang="en-GB" dirty="0"/>
              <a:t>Motor Neuron Disease</a:t>
            </a:r>
          </a:p>
          <a:p>
            <a:pPr marL="385763" indent="-385763">
              <a:buAutoNum type="alphaUcPeriod"/>
            </a:pPr>
            <a:r>
              <a:rPr lang="en-GB" dirty="0"/>
              <a:t>Friedreich’s Ataxia</a:t>
            </a:r>
          </a:p>
          <a:p>
            <a:pPr marL="385763" indent="-385763">
              <a:buAutoNum type="alphaUcPeriod"/>
            </a:pPr>
            <a:r>
              <a:rPr lang="en-GB" dirty="0"/>
              <a:t>Guillain-Barre Syndrome</a:t>
            </a:r>
          </a:p>
          <a:p>
            <a:pPr marL="385763" indent="-385763">
              <a:buAutoNum type="alphaUcPeriod"/>
            </a:pPr>
            <a:r>
              <a:rPr lang="en-GB" dirty="0" err="1">
                <a:solidFill>
                  <a:srgbClr val="000000"/>
                </a:solidFill>
              </a:rPr>
              <a:t>Tabes</a:t>
            </a:r>
            <a:r>
              <a:rPr lang="en-GB" dirty="0">
                <a:solidFill>
                  <a:srgbClr val="000000"/>
                </a:solidFill>
              </a:rPr>
              <a:t> Dorsalis</a:t>
            </a:r>
          </a:p>
          <a:p>
            <a:pPr marL="0" indent="0">
              <a:buNone/>
            </a:pPr>
            <a:endParaRPr lang="en-GB" dirty="0"/>
          </a:p>
        </p:txBody>
      </p:sp>
      <p:pic>
        <p:nvPicPr>
          <p:cNvPr id="6" name="Picture 4" descr="http://biologyonline.us/Online%20A&amp;P/AP%202/Northland/AP2lab/lab2/ascending%20descending%20tracts%20spinal%20cor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9082" y="2636859"/>
            <a:ext cx="6524223" cy="3056412"/>
          </a:xfrm>
          <a:prstGeom prst="rect">
            <a:avLst/>
          </a:prstGeom>
          <a:noFill/>
          <a:extLst>
            <a:ext uri="{909E8E84-426E-40dd-AFC4-6F175D3DCCD1}">
              <a14:hiddenFill xmlns="" xmlns:a14="http://schemas.microsoft.com/office/drawing/2010/main">
                <a:solidFill>
                  <a:srgbClr val="FFFFFF"/>
                </a:solidFill>
              </a14:hiddenFill>
            </a:ext>
          </a:extLst>
        </p:spPr>
      </p:pic>
      <p:sp>
        <p:nvSpPr>
          <p:cNvPr id="7" name="Rectangle 6"/>
          <p:cNvSpPr/>
          <p:nvPr/>
        </p:nvSpPr>
        <p:spPr>
          <a:xfrm>
            <a:off x="4839285" y="2577026"/>
            <a:ext cx="6514515" cy="274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p>
        </p:txBody>
      </p:sp>
      <p:sp>
        <p:nvSpPr>
          <p:cNvPr id="8" name="Rectangle 7"/>
          <p:cNvSpPr/>
          <p:nvPr/>
        </p:nvSpPr>
        <p:spPr>
          <a:xfrm>
            <a:off x="4839287" y="5204167"/>
            <a:ext cx="6793523" cy="306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p>
        </p:txBody>
      </p:sp>
      <p:sp>
        <p:nvSpPr>
          <p:cNvPr id="9" name="Rectangle 8"/>
          <p:cNvSpPr/>
          <p:nvPr/>
        </p:nvSpPr>
        <p:spPr>
          <a:xfrm>
            <a:off x="5118590" y="2691327"/>
            <a:ext cx="874543" cy="27986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p>
        </p:txBody>
      </p:sp>
      <p:sp>
        <p:nvSpPr>
          <p:cNvPr id="10" name="Rectangle 9"/>
          <p:cNvSpPr/>
          <p:nvPr/>
        </p:nvSpPr>
        <p:spPr>
          <a:xfrm>
            <a:off x="5607623" y="2724737"/>
            <a:ext cx="1908517" cy="274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p>
        </p:txBody>
      </p:sp>
      <p:sp>
        <p:nvSpPr>
          <p:cNvPr id="11" name="Rectangle 10"/>
          <p:cNvSpPr/>
          <p:nvPr/>
        </p:nvSpPr>
        <p:spPr>
          <a:xfrm>
            <a:off x="5555861" y="2987416"/>
            <a:ext cx="1296572" cy="274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p>
        </p:txBody>
      </p:sp>
      <p:sp>
        <p:nvSpPr>
          <p:cNvPr id="12" name="Rectangle 11"/>
          <p:cNvSpPr/>
          <p:nvPr/>
        </p:nvSpPr>
        <p:spPr>
          <a:xfrm>
            <a:off x="8240736" y="2783868"/>
            <a:ext cx="3113064" cy="274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p>
        </p:txBody>
      </p:sp>
      <p:sp>
        <p:nvSpPr>
          <p:cNvPr id="13" name="Rectangle 12"/>
          <p:cNvSpPr/>
          <p:nvPr/>
        </p:nvSpPr>
        <p:spPr>
          <a:xfrm>
            <a:off x="9469024" y="3108556"/>
            <a:ext cx="2461553" cy="274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p>
        </p:txBody>
      </p:sp>
      <p:sp>
        <p:nvSpPr>
          <p:cNvPr id="14" name="Rectangle 13"/>
          <p:cNvSpPr/>
          <p:nvPr/>
        </p:nvSpPr>
        <p:spPr>
          <a:xfrm>
            <a:off x="9974581" y="3265547"/>
            <a:ext cx="1645627" cy="274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p>
        </p:txBody>
      </p:sp>
      <p:sp>
        <p:nvSpPr>
          <p:cNvPr id="15" name="Rectangle 14"/>
          <p:cNvSpPr/>
          <p:nvPr/>
        </p:nvSpPr>
        <p:spPr>
          <a:xfrm>
            <a:off x="9905892" y="3377723"/>
            <a:ext cx="1645627" cy="274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p>
        </p:txBody>
      </p:sp>
      <p:sp>
        <p:nvSpPr>
          <p:cNvPr id="16" name="Rectangle 15"/>
          <p:cNvSpPr/>
          <p:nvPr/>
        </p:nvSpPr>
        <p:spPr>
          <a:xfrm>
            <a:off x="10002861" y="3410828"/>
            <a:ext cx="1645627" cy="274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p>
        </p:txBody>
      </p:sp>
      <p:sp>
        <p:nvSpPr>
          <p:cNvPr id="17" name="Rectangle 16"/>
          <p:cNvSpPr/>
          <p:nvPr/>
        </p:nvSpPr>
        <p:spPr>
          <a:xfrm>
            <a:off x="10401007" y="3691707"/>
            <a:ext cx="1521948" cy="1643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p>
        </p:txBody>
      </p:sp>
      <p:sp>
        <p:nvSpPr>
          <p:cNvPr id="18" name="Rectangle 17"/>
          <p:cNvSpPr/>
          <p:nvPr/>
        </p:nvSpPr>
        <p:spPr>
          <a:xfrm>
            <a:off x="9594020" y="5147896"/>
            <a:ext cx="1645627" cy="274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p>
        </p:txBody>
      </p:sp>
      <p:sp>
        <p:nvSpPr>
          <p:cNvPr id="19" name="TextBox 18"/>
          <p:cNvSpPr txBox="1"/>
          <p:nvPr/>
        </p:nvSpPr>
        <p:spPr>
          <a:xfrm>
            <a:off x="6136795" y="2970523"/>
            <a:ext cx="437271" cy="415498"/>
          </a:xfrm>
          <a:prstGeom prst="rect">
            <a:avLst/>
          </a:prstGeom>
          <a:noFill/>
        </p:spPr>
        <p:txBody>
          <a:bodyPr wrap="square" rtlCol="0">
            <a:spAutoFit/>
          </a:bodyPr>
          <a:lstStyle/>
          <a:p>
            <a:r>
              <a:rPr lang="en-GB" sz="2100" b="1" dirty="0"/>
              <a:t>X</a:t>
            </a:r>
          </a:p>
        </p:txBody>
      </p:sp>
      <p:cxnSp>
        <p:nvCxnSpPr>
          <p:cNvPr id="21" name="Straight Arrow Connector 20"/>
          <p:cNvCxnSpPr/>
          <p:nvPr/>
        </p:nvCxnSpPr>
        <p:spPr>
          <a:xfrm>
            <a:off x="6479730" y="3191351"/>
            <a:ext cx="839097"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63751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mph" presetSubtype="0" fill="hold" nodeType="clickEffect">
                                  <p:stCondLst>
                                    <p:cond delay="0"/>
                                  </p:stCondLst>
                                  <p:iterate type="lt">
                                    <p:tmPct val="10000"/>
                                  </p:iterate>
                                  <p:childTnLst>
                                    <p:animClr clrSpc="rgb" dir="cw">
                                      <p:cBhvr override="childStyle">
                                        <p:cTn id="6" dur="500" fill="hold"/>
                                        <p:tgtEl>
                                          <p:spTgt spid="4">
                                            <p:txEl>
                                              <p:pRg st="6" end="6"/>
                                            </p:txEl>
                                          </p:spTgt>
                                        </p:tgtEl>
                                        <p:attrNameLst>
                                          <p:attrName>style.color</p:attrName>
                                        </p:attrNameLst>
                                      </p:cBhvr>
                                      <p:to>
                                        <a:schemeClr val="accent2"/>
                                      </p:to>
                                    </p:animClr>
                                    <p:animClr clrSpc="rgb" dir="cw">
                                      <p:cBhvr>
                                        <p:cTn id="7" dur="500" fill="hold"/>
                                        <p:tgtEl>
                                          <p:spTgt spid="4">
                                            <p:txEl>
                                              <p:pRg st="6" end="6"/>
                                            </p:txEl>
                                          </p:spTgt>
                                        </p:tgtEl>
                                        <p:attrNameLst>
                                          <p:attrName>fillcolor</p:attrName>
                                        </p:attrNameLst>
                                      </p:cBhvr>
                                      <p:to>
                                        <a:schemeClr val="accent2"/>
                                      </p:to>
                                    </p:animClr>
                                    <p:set>
                                      <p:cBhvr>
                                        <p:cTn id="8" dur="500" fill="hold"/>
                                        <p:tgtEl>
                                          <p:spTgt spid="4">
                                            <p:txEl>
                                              <p:pRg st="6" end="6"/>
                                            </p:txEl>
                                          </p:spTgt>
                                        </p:tgtEl>
                                        <p:attrNameLst>
                                          <p:attrName>fill.type</p:attrName>
                                        </p:attrNameLst>
                                      </p:cBhvr>
                                      <p:to>
                                        <p:strVal val="solid"/>
                                      </p:to>
                                    </p:set>
                                    <p:anim to="1.5" calcmode="lin" valueType="num">
                                      <p:cBhvr override="childStyle">
                                        <p:cTn id="9" dur="500" fill="hold"/>
                                        <p:tgtEl>
                                          <p:spTgt spid="4">
                                            <p:txEl>
                                              <p:pRg st="6" end="6"/>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Spinal Cord</a:t>
            </a:r>
          </a:p>
        </p:txBody>
      </p:sp>
      <p:sp>
        <p:nvSpPr>
          <p:cNvPr id="3" name="Content Placeholder 2"/>
          <p:cNvSpPr>
            <a:spLocks noGrp="1"/>
          </p:cNvSpPr>
          <p:nvPr>
            <p:ph idx="1"/>
          </p:nvPr>
        </p:nvSpPr>
        <p:spPr>
          <a:xfrm>
            <a:off x="838200" y="1690690"/>
            <a:ext cx="10515600" cy="4516147"/>
          </a:xfrm>
        </p:spPr>
        <p:txBody>
          <a:bodyPr>
            <a:normAutofit fontScale="92500"/>
          </a:bodyPr>
          <a:lstStyle/>
          <a:p>
            <a:pPr marL="0" indent="0">
              <a:buNone/>
            </a:pPr>
            <a:r>
              <a:rPr lang="en-GB" dirty="0"/>
              <a:t>Which of these are true, and which are false, regarding the dorsal columns?</a:t>
            </a:r>
          </a:p>
          <a:p>
            <a:pPr marL="385763" indent="-385763">
              <a:buFont typeface="+mj-lt"/>
              <a:buAutoNum type="alphaUcPeriod"/>
            </a:pPr>
            <a:endParaRPr lang="en-GB" dirty="0"/>
          </a:p>
          <a:p>
            <a:pPr marL="385763" indent="-385763">
              <a:buFont typeface="+mj-lt"/>
              <a:buAutoNum type="alphaUcPeriod"/>
            </a:pPr>
            <a:r>
              <a:rPr lang="en-GB" dirty="0">
                <a:solidFill>
                  <a:srgbClr val="000000"/>
                </a:solidFill>
              </a:rPr>
              <a:t>They carry information on proprioception, fine touch, and vibration.</a:t>
            </a:r>
          </a:p>
          <a:p>
            <a:pPr marL="385763" indent="-385763">
              <a:buFont typeface="+mj-lt"/>
              <a:buAutoNum type="alphaUcPeriod"/>
            </a:pPr>
            <a:r>
              <a:rPr lang="en-GB" dirty="0"/>
              <a:t>The cell bodies of primary neurons are found in the DRG.</a:t>
            </a:r>
          </a:p>
          <a:p>
            <a:pPr marL="385763" indent="-385763">
              <a:buFont typeface="+mj-lt"/>
              <a:buAutoNum type="alphaUcPeriod"/>
            </a:pPr>
            <a:r>
              <a:rPr lang="en-GB" dirty="0"/>
              <a:t>The centrally projecting axons of primary neurons ascend </a:t>
            </a:r>
            <a:r>
              <a:rPr lang="en-GB" dirty="0" err="1"/>
              <a:t>ipsilaterally</a:t>
            </a:r>
            <a:r>
              <a:rPr lang="en-GB" dirty="0"/>
              <a:t>.</a:t>
            </a:r>
          </a:p>
          <a:p>
            <a:pPr marL="385763" indent="-385763">
              <a:buFont typeface="+mj-lt"/>
              <a:buAutoNum type="alphaUcPeriod"/>
            </a:pPr>
            <a:r>
              <a:rPr lang="en-GB" dirty="0"/>
              <a:t>The fasciculus </a:t>
            </a:r>
            <a:r>
              <a:rPr lang="en-GB" dirty="0" err="1"/>
              <a:t>cuneatus</a:t>
            </a:r>
            <a:r>
              <a:rPr lang="en-GB" dirty="0"/>
              <a:t> carries sensory information from the lower limbs.</a:t>
            </a:r>
          </a:p>
          <a:p>
            <a:pPr marL="385763" indent="-385763">
              <a:buFont typeface="+mj-lt"/>
              <a:buAutoNum type="alphaUcPeriod"/>
            </a:pPr>
            <a:r>
              <a:rPr lang="en-GB" dirty="0"/>
              <a:t>The centrally projecting axons of primary neurons decussate at the medulla.</a:t>
            </a:r>
          </a:p>
        </p:txBody>
      </p:sp>
    </p:spTree>
    <p:extLst>
      <p:ext uri="{BB962C8B-B14F-4D97-AF65-F5344CB8AC3E}">
        <p14:creationId xmlns:p14="http://schemas.microsoft.com/office/powerpoint/2010/main" val="26403859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7057"/>
            <a:ext cx="10515600" cy="1325563"/>
          </a:xfrm>
        </p:spPr>
        <p:txBody>
          <a:bodyPr/>
          <a:lstStyle/>
          <a:p>
            <a:r>
              <a:rPr lang="en-GB" dirty="0"/>
              <a:t>Spinal Cord</a:t>
            </a:r>
          </a:p>
        </p:txBody>
      </p:sp>
      <p:sp>
        <p:nvSpPr>
          <p:cNvPr id="3" name="Content Placeholder 2"/>
          <p:cNvSpPr>
            <a:spLocks noGrp="1"/>
          </p:cNvSpPr>
          <p:nvPr>
            <p:ph idx="1"/>
          </p:nvPr>
        </p:nvSpPr>
        <p:spPr>
          <a:xfrm>
            <a:off x="786883" y="1241722"/>
            <a:ext cx="10515600" cy="4808585"/>
          </a:xfrm>
        </p:spPr>
        <p:txBody>
          <a:bodyPr>
            <a:normAutofit fontScale="92500" lnSpcReduction="10000"/>
          </a:bodyPr>
          <a:lstStyle/>
          <a:p>
            <a:pPr marL="0" indent="0">
              <a:buNone/>
            </a:pPr>
            <a:r>
              <a:rPr lang="en-GB" dirty="0"/>
              <a:t>Which of these are true, and which are false, regarding the spinothalamic tracts?</a:t>
            </a:r>
          </a:p>
          <a:p>
            <a:pPr marL="385763" indent="-385763">
              <a:buFont typeface="+mj-lt"/>
              <a:buAutoNum type="alphaUcPeriod"/>
            </a:pPr>
            <a:endParaRPr lang="en-GB" dirty="0"/>
          </a:p>
          <a:p>
            <a:pPr marL="385763" indent="-385763">
              <a:buFont typeface="+mj-lt"/>
              <a:buAutoNum type="alphaUcPeriod"/>
            </a:pPr>
            <a:r>
              <a:rPr lang="en-GB" dirty="0"/>
              <a:t>They carry subconscious information about pain and temperature</a:t>
            </a:r>
          </a:p>
          <a:p>
            <a:pPr marL="385763" indent="-385763">
              <a:buFont typeface="+mj-lt"/>
              <a:buAutoNum type="alphaUcPeriod"/>
            </a:pPr>
            <a:r>
              <a:rPr lang="en-GB" dirty="0"/>
              <a:t>Centrally projecting axons from first order neurons decussate at approximately the level at which they enter the cord</a:t>
            </a:r>
          </a:p>
          <a:p>
            <a:pPr marL="385763" indent="-385763">
              <a:buFont typeface="+mj-lt"/>
              <a:buAutoNum type="alphaUcPeriod"/>
            </a:pPr>
            <a:r>
              <a:rPr lang="en-GB" dirty="0"/>
              <a:t>Second order cell bodies are found in the nucleus </a:t>
            </a:r>
            <a:r>
              <a:rPr lang="en-GB" dirty="0" err="1"/>
              <a:t>gracilis</a:t>
            </a:r>
            <a:r>
              <a:rPr lang="en-GB" dirty="0"/>
              <a:t> and the nucleus </a:t>
            </a:r>
            <a:r>
              <a:rPr lang="en-GB" dirty="0" err="1"/>
              <a:t>cuneatus</a:t>
            </a:r>
            <a:endParaRPr lang="en-GB" dirty="0"/>
          </a:p>
          <a:p>
            <a:pPr marL="385763" indent="-385763">
              <a:buFont typeface="+mj-lt"/>
              <a:buAutoNum type="alphaUcPeriod"/>
            </a:pPr>
            <a:r>
              <a:rPr lang="en-GB" dirty="0"/>
              <a:t>In the brainstem axons of the spinothalamic tract are carried by the medial lemniscus</a:t>
            </a:r>
          </a:p>
          <a:p>
            <a:pPr marL="385763" indent="-385763">
              <a:buFont typeface="+mj-lt"/>
              <a:buAutoNum type="alphaUcPeriod"/>
            </a:pPr>
            <a:r>
              <a:rPr lang="en-GB" dirty="0"/>
              <a:t>Axons of second order neurons terminate in the VP nucleus of the thalamus</a:t>
            </a:r>
          </a:p>
          <a:p>
            <a:pPr marL="0" indent="0">
              <a:buNone/>
            </a:pPr>
            <a:endParaRPr lang="en-GB" dirty="0"/>
          </a:p>
        </p:txBody>
      </p:sp>
    </p:spTree>
    <p:extLst>
      <p:ext uri="{BB962C8B-B14F-4D97-AF65-F5344CB8AC3E}">
        <p14:creationId xmlns:p14="http://schemas.microsoft.com/office/powerpoint/2010/main" val="22725343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biologyonline.us/Online%20A&amp;P/AP%202/Northland/AP2lab/lab2/ascending%20descending%20tracts%20spinal%20cor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521" y="910767"/>
            <a:ext cx="10403984" cy="487396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8233953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Motor Unit</a:t>
            </a:r>
          </a:p>
        </p:txBody>
      </p:sp>
      <p:sp>
        <p:nvSpPr>
          <p:cNvPr id="3" name="Content Placeholder 2"/>
          <p:cNvSpPr>
            <a:spLocks noGrp="1"/>
          </p:cNvSpPr>
          <p:nvPr>
            <p:ph idx="1"/>
          </p:nvPr>
        </p:nvSpPr>
        <p:spPr/>
        <p:txBody>
          <a:bodyPr/>
          <a:lstStyle/>
          <a:p>
            <a:pPr marL="0" indent="0">
              <a:buNone/>
            </a:pPr>
            <a:r>
              <a:rPr lang="en-GB" dirty="0"/>
              <a:t>What are the components of the motor unit?</a:t>
            </a:r>
          </a:p>
          <a:p>
            <a:pPr marL="0" indent="0">
              <a:buNone/>
            </a:pPr>
            <a:endParaRPr lang="en-GB" dirty="0"/>
          </a:p>
          <a:p>
            <a:pPr marL="385763" indent="-385763">
              <a:buAutoNum type="alphaUcPeriod"/>
            </a:pPr>
            <a:r>
              <a:rPr lang="en-GB" dirty="0"/>
              <a:t>Motor Cortex, and Cerebellum</a:t>
            </a:r>
          </a:p>
          <a:p>
            <a:pPr marL="385763" indent="-385763">
              <a:buAutoNum type="alphaUcPeriod"/>
            </a:pPr>
            <a:r>
              <a:rPr lang="en-GB" dirty="0"/>
              <a:t>Motor Cortex, and UMN</a:t>
            </a:r>
          </a:p>
          <a:p>
            <a:pPr marL="385763" indent="-385763">
              <a:buAutoNum type="alphaUcPeriod"/>
            </a:pPr>
            <a:r>
              <a:rPr lang="en-GB" dirty="0"/>
              <a:t>Motor Cortex, UMN, LMN, and Muscle Fibres</a:t>
            </a:r>
          </a:p>
          <a:p>
            <a:pPr marL="385763" indent="-385763">
              <a:buAutoNum type="alphaUcPeriod"/>
            </a:pPr>
            <a:r>
              <a:rPr lang="en-GB" dirty="0"/>
              <a:t>UMN, LMN, and Muscle Fibres</a:t>
            </a:r>
          </a:p>
          <a:p>
            <a:pPr marL="385763" indent="-385763">
              <a:buAutoNum type="alphaUcPeriod"/>
            </a:pPr>
            <a:r>
              <a:rPr lang="en-GB" dirty="0"/>
              <a:t>LMN, and Muscle Fibres</a:t>
            </a:r>
          </a:p>
        </p:txBody>
      </p:sp>
    </p:spTree>
    <p:extLst>
      <p:ext uri="{BB962C8B-B14F-4D97-AF65-F5344CB8AC3E}">
        <p14:creationId xmlns:p14="http://schemas.microsoft.com/office/powerpoint/2010/main" val="3192617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6" end="6"/>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UMN vs LMN</a:t>
            </a:r>
          </a:p>
        </p:txBody>
      </p:sp>
      <p:sp>
        <p:nvSpPr>
          <p:cNvPr id="3" name="Content Placeholder 2"/>
          <p:cNvSpPr>
            <a:spLocks noGrp="1"/>
          </p:cNvSpPr>
          <p:nvPr>
            <p:ph idx="1"/>
          </p:nvPr>
        </p:nvSpPr>
        <p:spPr/>
        <p:txBody>
          <a:bodyPr/>
          <a:lstStyle/>
          <a:p>
            <a:pPr marL="0" indent="0">
              <a:buNone/>
            </a:pPr>
            <a:r>
              <a:rPr lang="en-GB" dirty="0"/>
              <a:t>Why might a stroke usually only affect only the lower part of the face (mouth and nose), whereas Bell’s Palsy affects both the lower and upper parts? </a:t>
            </a:r>
          </a:p>
        </p:txBody>
      </p:sp>
    </p:spTree>
    <p:extLst>
      <p:ext uri="{BB962C8B-B14F-4D97-AF65-F5344CB8AC3E}">
        <p14:creationId xmlns:p14="http://schemas.microsoft.com/office/powerpoint/2010/main" val="40332601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aafp.org/afp/2007/1001/afp20071001p997-f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1703" y="894988"/>
            <a:ext cx="7819571" cy="505828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2207635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45585" y="230898"/>
            <a:ext cx="10803467" cy="6083300"/>
          </a:xfrm>
          <a:prstGeom prst="rect">
            <a:avLst/>
          </a:prstGeom>
        </p:spPr>
      </p:pic>
    </p:spTree>
    <p:extLst>
      <p:ext uri="{BB962C8B-B14F-4D97-AF65-F5344CB8AC3E}">
        <p14:creationId xmlns:p14="http://schemas.microsoft.com/office/powerpoint/2010/main" val="7683933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12825"/>
            <a:ext cx="10515600" cy="4912801"/>
          </a:xfrm>
        </p:spPr>
        <p:txBody>
          <a:bodyPr>
            <a:normAutofit fontScale="85000" lnSpcReduction="20000"/>
          </a:bodyPr>
          <a:lstStyle/>
          <a:p>
            <a:pPr marL="0" indent="0">
              <a:buNone/>
            </a:pPr>
            <a:r>
              <a:rPr lang="en-GB" sz="3000" dirty="0">
                <a:latin typeface="Calibri" panose="020F0502020204030204" pitchFamily="34" charset="0"/>
                <a:cs typeface="Helvetica Neue"/>
              </a:rPr>
              <a:t> A woman was brought to the ED by her husband after she complained about numbness on her face. </a:t>
            </a:r>
          </a:p>
          <a:p>
            <a:pPr marL="0" indent="0">
              <a:buNone/>
            </a:pPr>
            <a:endParaRPr lang="en-GB" sz="3000" dirty="0">
              <a:latin typeface="Calibri" panose="020F0502020204030204" pitchFamily="34" charset="0"/>
              <a:cs typeface="Helvetica Neue"/>
            </a:endParaRPr>
          </a:p>
          <a:p>
            <a:pPr marL="0" indent="0">
              <a:buNone/>
            </a:pPr>
            <a:r>
              <a:rPr lang="en-GB" sz="3000" dirty="0">
                <a:latin typeface="Calibri" panose="020F0502020204030204" pitchFamily="34" charset="0"/>
                <a:cs typeface="Helvetica Neue"/>
              </a:rPr>
              <a:t>A neurological exam showed loss of pain and temperature sensation on the RIGHT face and the LEFT body. </a:t>
            </a:r>
          </a:p>
          <a:p>
            <a:pPr marL="0" indent="0">
              <a:buNone/>
            </a:pPr>
            <a:endParaRPr lang="en-GB" sz="3000" dirty="0">
              <a:latin typeface="Calibri" panose="020F0502020204030204" pitchFamily="34" charset="0"/>
              <a:cs typeface="Helvetica Neue"/>
            </a:endParaRPr>
          </a:p>
          <a:p>
            <a:pPr marL="0" indent="0">
              <a:buNone/>
            </a:pPr>
            <a:r>
              <a:rPr lang="en-GB" sz="3000" dirty="0">
                <a:latin typeface="Calibri" panose="020F0502020204030204" pitchFamily="34" charset="0"/>
                <a:cs typeface="Helvetica Neue"/>
              </a:rPr>
              <a:t>A lesion causing these symptoms would be located in:</a:t>
            </a:r>
          </a:p>
          <a:p>
            <a:pPr marL="0" indent="0">
              <a:buNone/>
            </a:pPr>
            <a:endParaRPr lang="en-GB" sz="3000" dirty="0">
              <a:latin typeface="Calibri" panose="020F0502020204030204" pitchFamily="34" charset="0"/>
              <a:cs typeface="Helvetica Neue"/>
            </a:endParaRPr>
          </a:p>
          <a:p>
            <a:pPr marL="400050" lvl="1" indent="0">
              <a:buNone/>
            </a:pPr>
            <a:r>
              <a:rPr lang="en-GB" sz="2600" dirty="0">
                <a:latin typeface="Calibri" panose="020F0502020204030204" pitchFamily="34" charset="0"/>
                <a:cs typeface="Helvetica Neue"/>
              </a:rPr>
              <a:t>A. Right postcentral gyrus</a:t>
            </a:r>
          </a:p>
          <a:p>
            <a:pPr marL="400050" lvl="1" indent="0">
              <a:buNone/>
            </a:pPr>
            <a:r>
              <a:rPr lang="en-GB" sz="2600" dirty="0">
                <a:latin typeface="Calibri" panose="020F0502020204030204" pitchFamily="34" charset="0"/>
                <a:cs typeface="Helvetica Neue"/>
              </a:rPr>
              <a:t>B. Medial part of the rostral medulla on the right</a:t>
            </a:r>
          </a:p>
          <a:p>
            <a:pPr marL="400050" lvl="1" indent="0">
              <a:buNone/>
            </a:pPr>
            <a:r>
              <a:rPr lang="en-GB" sz="2600" dirty="0">
                <a:solidFill>
                  <a:srgbClr val="000000"/>
                </a:solidFill>
                <a:latin typeface="Calibri" panose="020F0502020204030204" pitchFamily="34" charset="0"/>
                <a:cs typeface="Helvetica Neue"/>
              </a:rPr>
              <a:t>C. Lateral part of the rostral medulla on the right</a:t>
            </a:r>
          </a:p>
          <a:p>
            <a:pPr marL="400050" lvl="1" indent="0">
              <a:buNone/>
            </a:pPr>
            <a:r>
              <a:rPr lang="en-GB" sz="2600" dirty="0">
                <a:latin typeface="Calibri" panose="020F0502020204030204" pitchFamily="34" charset="0"/>
                <a:cs typeface="Helvetica Neue"/>
              </a:rPr>
              <a:t>D. Right </a:t>
            </a:r>
            <a:r>
              <a:rPr lang="en-GB" sz="2600" dirty="0" err="1">
                <a:latin typeface="Calibri" panose="020F0502020204030204" pitchFamily="34" charset="0"/>
                <a:cs typeface="Helvetica Neue"/>
              </a:rPr>
              <a:t>trigeminothalamic</a:t>
            </a:r>
            <a:r>
              <a:rPr lang="en-GB" sz="2600" dirty="0">
                <a:latin typeface="Calibri" panose="020F0502020204030204" pitchFamily="34" charset="0"/>
                <a:cs typeface="Helvetica Neue"/>
              </a:rPr>
              <a:t> tract</a:t>
            </a:r>
          </a:p>
          <a:p>
            <a:pPr marL="400050" lvl="1" indent="0">
              <a:buNone/>
            </a:pPr>
            <a:r>
              <a:rPr lang="en-GB" sz="2600" dirty="0">
                <a:latin typeface="Calibri" panose="020F0502020204030204" pitchFamily="34" charset="0"/>
                <a:cs typeface="Helvetica Neue"/>
              </a:rPr>
              <a:t>E. Lateral part of the rostral pons on the left</a:t>
            </a:r>
            <a:endParaRPr lang="en-US" sz="2600" dirty="0">
              <a:latin typeface="Calibri" panose="020F0502020204030204" pitchFamily="34" charset="0"/>
              <a:cs typeface="Helvetica Neue"/>
            </a:endParaRPr>
          </a:p>
        </p:txBody>
      </p:sp>
    </p:spTree>
    <p:extLst>
      <p:ext uri="{BB962C8B-B14F-4D97-AF65-F5344CB8AC3E}">
        <p14:creationId xmlns:p14="http://schemas.microsoft.com/office/powerpoint/2010/main" val="331159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mph" presetSubtype="0" fill="hold" nodeType="clickEffect">
                                  <p:stCondLst>
                                    <p:cond delay="0"/>
                                  </p:stCondLst>
                                  <p:iterate type="lt">
                                    <p:tmPct val="10000"/>
                                  </p:iterate>
                                  <p:childTnLst>
                                    <p:animClr clrSpc="rgb" dir="cw">
                                      <p:cBhvr override="childStyle">
                                        <p:cTn id="6" dur="500" fill="hold"/>
                                        <p:tgtEl>
                                          <p:spTgt spid="3">
                                            <p:txEl>
                                              <p:pRg st="8" end="8"/>
                                            </p:txEl>
                                          </p:spTgt>
                                        </p:tgtEl>
                                        <p:attrNameLst>
                                          <p:attrName>style.color</p:attrName>
                                        </p:attrNameLst>
                                      </p:cBhvr>
                                      <p:to>
                                        <a:schemeClr val="accent2"/>
                                      </p:to>
                                    </p:animClr>
                                    <p:animClr clrSpc="rgb" dir="cw">
                                      <p:cBhvr>
                                        <p:cTn id="7" dur="500" fill="hold"/>
                                        <p:tgtEl>
                                          <p:spTgt spid="3">
                                            <p:txEl>
                                              <p:pRg st="8" end="8"/>
                                            </p:txEl>
                                          </p:spTgt>
                                        </p:tgtEl>
                                        <p:attrNameLst>
                                          <p:attrName>fillcolor</p:attrName>
                                        </p:attrNameLst>
                                      </p:cBhvr>
                                      <p:to>
                                        <a:schemeClr val="accent2"/>
                                      </p:to>
                                    </p:animClr>
                                    <p:set>
                                      <p:cBhvr>
                                        <p:cTn id="8" dur="500" fill="hold"/>
                                        <p:tgtEl>
                                          <p:spTgt spid="3">
                                            <p:txEl>
                                              <p:pRg st="8" end="8"/>
                                            </p:txEl>
                                          </p:spTgt>
                                        </p:tgtEl>
                                        <p:attrNameLst>
                                          <p:attrName>fill.type</p:attrName>
                                        </p:attrNameLst>
                                      </p:cBhvr>
                                      <p:to>
                                        <p:strVal val="solid"/>
                                      </p:to>
                                    </p:set>
                                    <p:anim to="1.5" calcmode="lin" valueType="num">
                                      <p:cBhvr override="childStyle">
                                        <p:cTn id="9" dur="500" fill="hold"/>
                                        <p:tgtEl>
                                          <p:spTgt spid="3">
                                            <p:txEl>
                                              <p:pRg st="8" end="8"/>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130E53"/>
                </a:solidFill>
                <a:latin typeface="Helvetica Neue"/>
              </a:rPr>
              <a:t>About Us</a:t>
            </a:r>
            <a:endParaRPr lang="en-GB" b="1" dirty="0"/>
          </a:p>
        </p:txBody>
      </p:sp>
      <p:sp>
        <p:nvSpPr>
          <p:cNvPr id="5" name="Content Placeholder 4"/>
          <p:cNvSpPr>
            <a:spLocks noGrp="1"/>
          </p:cNvSpPr>
          <p:nvPr>
            <p:ph sz="half" idx="1"/>
          </p:nvPr>
        </p:nvSpPr>
        <p:spPr>
          <a:xfrm>
            <a:off x="2152650" y="1825625"/>
            <a:ext cx="3886200" cy="3651150"/>
          </a:xfrm>
        </p:spPr>
        <p:txBody>
          <a:bodyPr>
            <a:normAutofit fontScale="77500" lnSpcReduction="20000"/>
          </a:bodyPr>
          <a:lstStyle/>
          <a:p>
            <a:r>
              <a:rPr lang="en-GB" dirty="0" smtClean="0"/>
              <a:t>Talks</a:t>
            </a:r>
          </a:p>
          <a:p>
            <a:pPr lvl="1"/>
            <a:r>
              <a:rPr lang="en-GB" dirty="0" smtClean="0"/>
              <a:t>Basic Neuroscience</a:t>
            </a:r>
          </a:p>
          <a:p>
            <a:pPr lvl="1"/>
            <a:r>
              <a:rPr lang="en-GB" dirty="0" smtClean="0"/>
              <a:t>Clinical Neuroscience</a:t>
            </a:r>
          </a:p>
          <a:p>
            <a:pPr lvl="1"/>
            <a:r>
              <a:rPr lang="en-GB" dirty="0" smtClean="0"/>
              <a:t>Careers</a:t>
            </a:r>
          </a:p>
          <a:p>
            <a:endParaRPr lang="en-GB" dirty="0"/>
          </a:p>
          <a:p>
            <a:r>
              <a:rPr lang="en-GB" dirty="0" smtClean="0"/>
              <a:t>Study:</a:t>
            </a:r>
          </a:p>
          <a:p>
            <a:pPr lvl="1"/>
            <a:r>
              <a:rPr lang="en-GB" dirty="0" smtClean="0"/>
              <a:t>Neuroanatomy Lecture Series</a:t>
            </a:r>
          </a:p>
          <a:p>
            <a:pPr lvl="1"/>
            <a:r>
              <a:rPr lang="en-GB" dirty="0" smtClean="0"/>
              <a:t>Building on the Basics</a:t>
            </a:r>
          </a:p>
          <a:p>
            <a:pPr lvl="1"/>
            <a:r>
              <a:rPr lang="en-GB" dirty="0" smtClean="0"/>
              <a:t>Neurosurgical tutorials</a:t>
            </a:r>
            <a:endParaRPr lang="en-GB" dirty="0"/>
          </a:p>
          <a:p>
            <a:pPr lvl="1"/>
            <a:r>
              <a:rPr lang="en-GB" dirty="0" err="1" smtClean="0"/>
              <a:t>MBChB</a:t>
            </a:r>
            <a:r>
              <a:rPr lang="en-GB" dirty="0" smtClean="0"/>
              <a:t> Revision</a:t>
            </a:r>
          </a:p>
          <a:p>
            <a:endParaRPr lang="en-GB" dirty="0"/>
          </a:p>
          <a:p>
            <a:r>
              <a:rPr lang="en-GB" dirty="0" smtClean="0"/>
              <a:t>Support</a:t>
            </a:r>
          </a:p>
          <a:p>
            <a:endParaRPr lang="en-GB" dirty="0"/>
          </a:p>
          <a:p>
            <a:pPr marL="0" indent="0">
              <a:buNone/>
            </a:pPr>
            <a:endParaRPr lang="en-GB" dirty="0"/>
          </a:p>
        </p:txBody>
      </p:sp>
      <p:pic>
        <p:nvPicPr>
          <p:cNvPr id="4" name="Picture 2" descr="http://www.euns.co.uk/uploads/3/0/3/3/30335393/140363789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6751" y="48085"/>
            <a:ext cx="1593124" cy="12417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www.euns.co.uk/uploads/3/0/3/3/30335393/2927836_ori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8851" y="2088684"/>
            <a:ext cx="4516677" cy="3011119"/>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p:cNvSpPr>
            <a:spLocks noGrp="1"/>
          </p:cNvSpPr>
          <p:nvPr>
            <p:ph sz="half" idx="2"/>
          </p:nvPr>
        </p:nvSpPr>
        <p:spPr/>
        <p:txBody>
          <a:bodyPr>
            <a:normAutofit fontScale="77500" lnSpcReduction="20000"/>
          </a:bodyPr>
          <a:lstStyle/>
          <a:p>
            <a:pPr marL="0" indent="0">
              <a:buNone/>
            </a:pPr>
            <a:r>
              <a:rPr lang="en-GB" dirty="0" smtClean="0"/>
              <a:t> </a:t>
            </a:r>
            <a:endParaRPr lang="en-GB" dirty="0"/>
          </a:p>
        </p:txBody>
      </p:sp>
      <p:sp>
        <p:nvSpPr>
          <p:cNvPr id="8" name="TextBox 7"/>
          <p:cNvSpPr txBox="1"/>
          <p:nvPr/>
        </p:nvSpPr>
        <p:spPr>
          <a:xfrm>
            <a:off x="1524000" y="6370338"/>
            <a:ext cx="9144000" cy="369332"/>
          </a:xfrm>
          <a:prstGeom prst="rect">
            <a:avLst/>
          </a:prstGeom>
          <a:noFill/>
        </p:spPr>
        <p:txBody>
          <a:bodyPr wrap="square" rtlCol="0">
            <a:spAutoFit/>
          </a:bodyPr>
          <a:lstStyle/>
          <a:p>
            <a:pPr algn="ctr"/>
            <a:r>
              <a:rPr lang="en-US" b="1" dirty="0">
                <a:solidFill>
                  <a:srgbClr val="130E53"/>
                </a:solidFill>
                <a:latin typeface="Helvetica Neue"/>
              </a:rPr>
              <a:t>For all the information visit http://www.euns.co.uk/</a:t>
            </a:r>
            <a:endParaRPr lang="en-GB" dirty="0">
              <a:solidFill>
                <a:prstClr val="black"/>
              </a:solidFill>
            </a:endParaRPr>
          </a:p>
        </p:txBody>
      </p:sp>
    </p:spTree>
    <p:extLst>
      <p:ext uri="{BB962C8B-B14F-4D97-AF65-F5344CB8AC3E}">
        <p14:creationId xmlns:p14="http://schemas.microsoft.com/office/powerpoint/2010/main" val="24937812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sz="quarter" idx="1"/>
          </p:nvPr>
        </p:nvSpPr>
        <p:spPr>
          <a:xfrm>
            <a:off x="982133" y="886901"/>
            <a:ext cx="10363200" cy="5038725"/>
          </a:xfrm>
        </p:spPr>
        <p:txBody>
          <a:bodyPr>
            <a:normAutofit/>
          </a:bodyPr>
          <a:lstStyle/>
          <a:p>
            <a:pPr marL="0" indent="0">
              <a:buNone/>
            </a:pPr>
            <a:r>
              <a:rPr lang="en-GB" dirty="0"/>
              <a:t>A 59 year old patient presents with a lumbar spinal lesion on the </a:t>
            </a:r>
            <a:r>
              <a:rPr lang="en-GB" sz="2800" b="1" dirty="0"/>
              <a:t>left</a:t>
            </a:r>
            <a:r>
              <a:rPr lang="en-GB" dirty="0"/>
              <a:t> side of the cord with no damage to the right side. Which of the following will be seen during examination:</a:t>
            </a:r>
          </a:p>
          <a:p>
            <a:endParaRPr lang="en-GB" dirty="0"/>
          </a:p>
          <a:p>
            <a:pPr marL="319088" lvl="1" indent="0">
              <a:buNone/>
            </a:pPr>
            <a:r>
              <a:rPr lang="en-GB" dirty="0">
                <a:ea typeface="ＭＳ Ｐゴシック" panose="020B0600070205080204" pitchFamily="34" charset="-128"/>
              </a:rPr>
              <a:t>A. Patient will have no sensation on left but full sensation on the right</a:t>
            </a:r>
          </a:p>
          <a:p>
            <a:pPr marL="319088" lvl="1" indent="0">
              <a:buNone/>
            </a:pPr>
            <a:r>
              <a:rPr lang="en-GB" dirty="0">
                <a:ea typeface="ＭＳ Ｐゴシック" panose="020B0600070205080204" pitchFamily="34" charset="-128"/>
              </a:rPr>
              <a:t>B. Loss of vibration sense on the right, loss of pain sensation on the left</a:t>
            </a:r>
          </a:p>
          <a:p>
            <a:pPr marL="319088" lvl="1" indent="0">
              <a:buNone/>
            </a:pPr>
            <a:r>
              <a:rPr lang="en-GB" dirty="0">
                <a:ea typeface="ＭＳ Ｐゴシック" panose="020B0600070205080204" pitchFamily="34" charset="-128"/>
              </a:rPr>
              <a:t>C</a:t>
            </a:r>
            <a:r>
              <a:rPr lang="en-GB" dirty="0">
                <a:solidFill>
                  <a:srgbClr val="000000"/>
                </a:solidFill>
                <a:ea typeface="ＭＳ Ｐゴシック" panose="020B0600070205080204" pitchFamily="34" charset="-128"/>
              </a:rPr>
              <a:t>. Loss of proprioception and vibration on both sides</a:t>
            </a:r>
          </a:p>
          <a:p>
            <a:pPr marL="319088" lvl="1" indent="0">
              <a:buNone/>
            </a:pPr>
            <a:r>
              <a:rPr lang="en-GB" dirty="0">
                <a:solidFill>
                  <a:srgbClr val="000000"/>
                </a:solidFill>
                <a:ea typeface="ＭＳ Ｐゴシック" panose="020B0600070205080204" pitchFamily="34" charset="-128"/>
              </a:rPr>
              <a:t>D. Patient cannot localise touch on left side with loss of pain sensation on right</a:t>
            </a:r>
          </a:p>
        </p:txBody>
      </p:sp>
    </p:spTree>
    <p:extLst>
      <p:ext uri="{BB962C8B-B14F-4D97-AF65-F5344CB8AC3E}">
        <p14:creationId xmlns:p14="http://schemas.microsoft.com/office/powerpoint/2010/main" val="1179836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mph" presetSubtype="0" fill="hold" nodeType="clickEffect">
                                  <p:stCondLst>
                                    <p:cond delay="0"/>
                                  </p:stCondLst>
                                  <p:iterate type="lt">
                                    <p:tmPct val="10000"/>
                                  </p:iterate>
                                  <p:childTnLst>
                                    <p:animClr clrSpc="rgb" dir="cw">
                                      <p:cBhvr override="childStyle">
                                        <p:cTn id="6" dur="500" fill="hold"/>
                                        <p:tgtEl>
                                          <p:spTgt spid="5">
                                            <p:txEl>
                                              <p:pRg st="5" end="5"/>
                                            </p:txEl>
                                          </p:spTgt>
                                        </p:tgtEl>
                                        <p:attrNameLst>
                                          <p:attrName>style.color</p:attrName>
                                        </p:attrNameLst>
                                      </p:cBhvr>
                                      <p:to>
                                        <a:schemeClr val="accent2"/>
                                      </p:to>
                                    </p:animClr>
                                    <p:animClr clrSpc="rgb" dir="cw">
                                      <p:cBhvr>
                                        <p:cTn id="7" dur="500" fill="hold"/>
                                        <p:tgtEl>
                                          <p:spTgt spid="5">
                                            <p:txEl>
                                              <p:pRg st="5" end="5"/>
                                            </p:txEl>
                                          </p:spTgt>
                                        </p:tgtEl>
                                        <p:attrNameLst>
                                          <p:attrName>fillcolor</p:attrName>
                                        </p:attrNameLst>
                                      </p:cBhvr>
                                      <p:to>
                                        <a:schemeClr val="accent2"/>
                                      </p:to>
                                    </p:animClr>
                                    <p:set>
                                      <p:cBhvr>
                                        <p:cTn id="8" dur="500" fill="hold"/>
                                        <p:tgtEl>
                                          <p:spTgt spid="5">
                                            <p:txEl>
                                              <p:pRg st="5" end="5"/>
                                            </p:txEl>
                                          </p:spTgt>
                                        </p:tgtEl>
                                        <p:attrNameLst>
                                          <p:attrName>fill.type</p:attrName>
                                        </p:attrNameLst>
                                      </p:cBhvr>
                                      <p:to>
                                        <p:strVal val="solid"/>
                                      </p:to>
                                    </p:set>
                                    <p:anim to="1.5" calcmode="lin" valueType="num">
                                      <p:cBhvr override="childStyle">
                                        <p:cTn id="9" dur="500" fill="hold"/>
                                        <p:tgtEl>
                                          <p:spTgt spid="5">
                                            <p:txEl>
                                              <p:pRg st="5" end="5"/>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609600" y="2564904"/>
            <a:ext cx="10972800" cy="3771528"/>
          </a:xfrm>
        </p:spPr>
        <p:txBody>
          <a:bodyPr>
            <a:normAutofit/>
          </a:bodyPr>
          <a:lstStyle/>
          <a:p>
            <a:endParaRPr lang="en-US" dirty="0">
              <a:latin typeface="Helvetica Neue"/>
              <a:cs typeface="Helvetica Neue"/>
            </a:endParaRPr>
          </a:p>
          <a:p>
            <a:endParaRPr lang="en-US" dirty="0">
              <a:latin typeface="Helvetica Neue"/>
              <a:cs typeface="Helvetica Neue"/>
            </a:endParaRPr>
          </a:p>
        </p:txBody>
      </p:sp>
      <p:sp>
        <p:nvSpPr>
          <p:cNvPr id="8" name="TextBox 7"/>
          <p:cNvSpPr txBox="1"/>
          <p:nvPr/>
        </p:nvSpPr>
        <p:spPr>
          <a:xfrm>
            <a:off x="746444" y="989665"/>
            <a:ext cx="10972800" cy="3970318"/>
          </a:xfrm>
          <a:prstGeom prst="rect">
            <a:avLst/>
          </a:prstGeom>
          <a:noFill/>
        </p:spPr>
        <p:txBody>
          <a:bodyPr wrap="square" rtlCol="0">
            <a:spAutoFit/>
          </a:bodyPr>
          <a:lstStyle/>
          <a:p>
            <a:r>
              <a:rPr lang="en-US" sz="2800" dirty="0">
                <a:latin typeface="+mn-lt"/>
                <a:cs typeface="Helvetica Neue"/>
              </a:rPr>
              <a:t>Which of the following clinical presentations is most consistent with a diagnosis of </a:t>
            </a:r>
            <a:r>
              <a:rPr lang="en-US" sz="2800" dirty="0" err="1">
                <a:latin typeface="+mn-lt"/>
                <a:cs typeface="Helvetica Neue"/>
              </a:rPr>
              <a:t>syringomyelia</a:t>
            </a:r>
            <a:r>
              <a:rPr lang="en-US" sz="2800" dirty="0">
                <a:latin typeface="+mn-lt"/>
                <a:cs typeface="Helvetica Neue"/>
              </a:rPr>
              <a:t>?</a:t>
            </a:r>
            <a:endParaRPr lang="en-GB" sz="2800" dirty="0"/>
          </a:p>
          <a:p>
            <a:pPr marL="457200" indent="-457200">
              <a:buFont typeface="+mj-lt"/>
              <a:buAutoNum type="alphaUcPeriod"/>
            </a:pPr>
            <a:endParaRPr lang="en-GB" sz="2800" dirty="0"/>
          </a:p>
          <a:p>
            <a:pPr marL="457200" indent="-457200">
              <a:buFont typeface="+mj-lt"/>
              <a:buAutoNum type="alphaUcPeriod"/>
            </a:pPr>
            <a:r>
              <a:rPr lang="en-GB" sz="2800" dirty="0"/>
              <a:t>Unilateral loss of motor function</a:t>
            </a:r>
          </a:p>
          <a:p>
            <a:pPr marL="457200" indent="-457200">
              <a:buFont typeface="+mj-lt"/>
              <a:buAutoNum type="alphaUcPeriod"/>
            </a:pPr>
            <a:r>
              <a:rPr lang="en-GB" sz="2800" dirty="0"/>
              <a:t>Bilateral loss of motor function</a:t>
            </a:r>
          </a:p>
          <a:p>
            <a:pPr marL="457200" indent="-457200">
              <a:buFont typeface="+mj-lt"/>
              <a:buAutoNum type="alphaUcPeriod"/>
            </a:pPr>
            <a:r>
              <a:rPr lang="en-GB" sz="2800" dirty="0"/>
              <a:t>Loss of pain and temperature unilaterally</a:t>
            </a:r>
          </a:p>
          <a:p>
            <a:pPr marL="457200" indent="-457200">
              <a:buFont typeface="+mj-lt"/>
              <a:buAutoNum type="alphaUcPeriod"/>
            </a:pPr>
            <a:r>
              <a:rPr lang="en-GB" sz="2800" dirty="0">
                <a:solidFill>
                  <a:srgbClr val="000000"/>
                </a:solidFill>
              </a:rPr>
              <a:t>Loss of pain and temperature bilaterally</a:t>
            </a:r>
          </a:p>
          <a:p>
            <a:pPr marL="457200" indent="-457200">
              <a:buFont typeface="+mj-lt"/>
              <a:buAutoNum type="alphaUcPeriod"/>
            </a:pPr>
            <a:r>
              <a:rPr lang="en-GB" sz="2800" dirty="0"/>
              <a:t>Loss of proprioception and discriminative touch unilaterally</a:t>
            </a:r>
          </a:p>
          <a:p>
            <a:pPr marL="457200" indent="-457200">
              <a:buFont typeface="+mj-lt"/>
              <a:buAutoNum type="alphaUcPeriod"/>
            </a:pPr>
            <a:r>
              <a:rPr lang="en-GB" sz="2800" dirty="0"/>
              <a:t>Loss of proprioception and discriminative touch bilaterally </a:t>
            </a:r>
          </a:p>
        </p:txBody>
      </p:sp>
    </p:spTree>
    <p:extLst>
      <p:ext uri="{BB962C8B-B14F-4D97-AF65-F5344CB8AC3E}">
        <p14:creationId xmlns:p14="http://schemas.microsoft.com/office/powerpoint/2010/main" val="12937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iterate type="lt">
                                    <p:tmPct val="0"/>
                                  </p:iterate>
                                  <p:childTnLst>
                                    <p:animClr clrSpc="rgb" dir="cw">
                                      <p:cBhvr override="childStyle">
                                        <p:cTn id="6" dur="500" fill="hold"/>
                                        <p:tgtEl>
                                          <p:spTgt spid="8">
                                            <p:txEl>
                                              <p:pRg st="5" end="5"/>
                                            </p:txEl>
                                          </p:spTgt>
                                        </p:tgtEl>
                                        <p:attrNameLst>
                                          <p:attrName>style.color</p:attrName>
                                        </p:attrNameLst>
                                      </p:cBhvr>
                                      <p:to>
                                        <a:schemeClr val="accent2"/>
                                      </p:to>
                                    </p:animClr>
                                    <p:animClr clrSpc="rgb" dir="cw">
                                      <p:cBhvr>
                                        <p:cTn id="7" dur="500" fill="hold"/>
                                        <p:tgtEl>
                                          <p:spTgt spid="8">
                                            <p:txEl>
                                              <p:pRg st="5" end="5"/>
                                            </p:txEl>
                                          </p:spTgt>
                                        </p:tgtEl>
                                        <p:attrNameLst>
                                          <p:attrName>fillcolor</p:attrName>
                                        </p:attrNameLst>
                                      </p:cBhvr>
                                      <p:to>
                                        <a:schemeClr val="accent2"/>
                                      </p:to>
                                    </p:animClr>
                                    <p:set>
                                      <p:cBhvr>
                                        <p:cTn id="8" dur="500" fill="hold"/>
                                        <p:tgtEl>
                                          <p:spTgt spid="8">
                                            <p:txEl>
                                              <p:pRg st="5" end="5"/>
                                            </p:txEl>
                                          </p:spTgt>
                                        </p:tgtEl>
                                        <p:attrNameLst>
                                          <p:attrName>fill.type</p:attrName>
                                        </p:attrNameLst>
                                      </p:cBhvr>
                                      <p:to>
                                        <p:strVal val="solid"/>
                                      </p:to>
                                    </p:set>
                                    <p:set>
                                      <p:cBhvr>
                                        <p:cTn id="9" dur="500" fill="hold"/>
                                        <p:tgtEl>
                                          <p:spTgt spid="8">
                                            <p:txEl>
                                              <p:pRg st="5" end="5"/>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8" presetClass="emph" presetSubtype="0" fill="hold" nodeType="clickEffect">
                                  <p:stCondLst>
                                    <p:cond delay="0"/>
                                  </p:stCondLst>
                                  <p:iterate type="lt">
                                    <p:tmPct val="10000"/>
                                  </p:iterate>
                                  <p:childTnLst>
                                    <p:animClr clrSpc="rgb" dir="cw">
                                      <p:cBhvr override="childStyle">
                                        <p:cTn id="13" dur="500" fill="hold"/>
                                        <p:tgtEl>
                                          <p:spTgt spid="8">
                                            <p:txEl>
                                              <p:pRg st="5" end="5"/>
                                            </p:txEl>
                                          </p:spTgt>
                                        </p:tgtEl>
                                        <p:attrNameLst>
                                          <p:attrName>style.color</p:attrName>
                                        </p:attrNameLst>
                                      </p:cBhvr>
                                      <p:to>
                                        <a:schemeClr val="accent2"/>
                                      </p:to>
                                    </p:animClr>
                                    <p:animClr clrSpc="rgb" dir="cw">
                                      <p:cBhvr>
                                        <p:cTn id="14" dur="500" fill="hold"/>
                                        <p:tgtEl>
                                          <p:spTgt spid="8">
                                            <p:txEl>
                                              <p:pRg st="5" end="5"/>
                                            </p:txEl>
                                          </p:spTgt>
                                        </p:tgtEl>
                                        <p:attrNameLst>
                                          <p:attrName>fillcolor</p:attrName>
                                        </p:attrNameLst>
                                      </p:cBhvr>
                                      <p:to>
                                        <a:schemeClr val="accent2"/>
                                      </p:to>
                                    </p:animClr>
                                    <p:set>
                                      <p:cBhvr>
                                        <p:cTn id="15" dur="500" fill="hold"/>
                                        <p:tgtEl>
                                          <p:spTgt spid="8">
                                            <p:txEl>
                                              <p:pRg st="5" end="5"/>
                                            </p:txEl>
                                          </p:spTgt>
                                        </p:tgtEl>
                                        <p:attrNameLst>
                                          <p:attrName>fill.type</p:attrName>
                                        </p:attrNameLst>
                                      </p:cBhvr>
                                      <p:to>
                                        <p:strVal val="solid"/>
                                      </p:to>
                                    </p:set>
                                    <p:anim to="1.5" calcmode="lin" valueType="num">
                                      <p:cBhvr override="childStyle">
                                        <p:cTn id="16" dur="500" fill="hold"/>
                                        <p:tgtEl>
                                          <p:spTgt spid="8">
                                            <p:txEl>
                                              <p:pRg st="5" end="5"/>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1850" y="1709738"/>
            <a:ext cx="10515600" cy="2852737"/>
          </a:xfrm>
        </p:spPr>
        <p:txBody>
          <a:bodyPr/>
          <a:lstStyle/>
          <a:p>
            <a:r>
              <a:rPr lang="en-US" b="1" dirty="0">
                <a:solidFill>
                  <a:srgbClr val="130E53"/>
                </a:solidFill>
                <a:latin typeface="Helvetica Neue"/>
              </a:rPr>
              <a:t>Part 2</a:t>
            </a:r>
            <a:endParaRPr lang="en-GB" b="1" dirty="0"/>
          </a:p>
        </p:txBody>
      </p:sp>
      <p:sp>
        <p:nvSpPr>
          <p:cNvPr id="6" name="Text Placeholder 5"/>
          <p:cNvSpPr>
            <a:spLocks noGrp="1"/>
          </p:cNvSpPr>
          <p:nvPr>
            <p:ph type="body" idx="1"/>
          </p:nvPr>
        </p:nvSpPr>
        <p:spPr>
          <a:xfrm>
            <a:off x="831850" y="4589463"/>
            <a:ext cx="10515600" cy="1500187"/>
          </a:xfrm>
        </p:spPr>
        <p:txBody>
          <a:bodyPr>
            <a:normAutofit/>
          </a:bodyPr>
          <a:lstStyle/>
          <a:p>
            <a:r>
              <a:rPr lang="en-GB" sz="3200" dirty="0"/>
              <a:t>Hui Yen </a:t>
            </a:r>
            <a:r>
              <a:rPr lang="en-GB" sz="3200" dirty="0" err="1"/>
              <a:t>Teh</a:t>
            </a:r>
            <a:endParaRPr lang="en-GB" sz="3200" dirty="0"/>
          </a:p>
          <a:p>
            <a:r>
              <a:rPr lang="en-GB" sz="3200" i="1" dirty="0"/>
              <a:t>s1401644@sms.ed.ac.uk</a:t>
            </a:r>
          </a:p>
        </p:txBody>
      </p:sp>
      <p:pic>
        <p:nvPicPr>
          <p:cNvPr id="9" name="Picture 8" descr="EUNS_logo.jpg"/>
          <p:cNvPicPr>
            <a:picLocks noChangeAspect="1"/>
          </p:cNvPicPr>
          <p:nvPr/>
        </p:nvPicPr>
        <p:blipFill>
          <a:blip r:embed="rId2"/>
          <a:srcRect l="1538" t="22016" b="7533"/>
          <a:stretch>
            <a:fillRect/>
          </a:stretch>
        </p:blipFill>
        <p:spPr>
          <a:xfrm>
            <a:off x="1360437" y="684928"/>
            <a:ext cx="9740700" cy="2435176"/>
          </a:xfrm>
          <a:prstGeom prst="rect">
            <a:avLst/>
          </a:prstGeom>
        </p:spPr>
      </p:pic>
      <p:pic>
        <p:nvPicPr>
          <p:cNvPr id="10" name="Picture 4" descr="http://logonoid.com/images/university-of-edinburgh-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7422" y="3562515"/>
            <a:ext cx="2810577" cy="2830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05119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www.euns.co.uk/uploads/3/0/3/3/30335393/140363789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32968" y="1450459"/>
            <a:ext cx="3635033" cy="283318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383822" y="1061303"/>
            <a:ext cx="7886700" cy="967358"/>
          </a:xfrm>
        </p:spPr>
        <p:txBody>
          <a:bodyPr>
            <a:normAutofit/>
          </a:bodyPr>
          <a:lstStyle/>
          <a:p>
            <a:r>
              <a:rPr lang="en-US" sz="3600" dirty="0">
                <a:latin typeface="+mn-lt"/>
              </a:rPr>
              <a:t>Peripheral Nerves </a:t>
            </a:r>
            <a:endParaRPr lang="en-GB" sz="3600" dirty="0">
              <a:latin typeface="+mn-lt"/>
            </a:endParaRPr>
          </a:p>
        </p:txBody>
      </p:sp>
      <p:sp>
        <p:nvSpPr>
          <p:cNvPr id="9" name="TextBox 8"/>
          <p:cNvSpPr txBox="1"/>
          <p:nvPr/>
        </p:nvSpPr>
        <p:spPr>
          <a:xfrm>
            <a:off x="1602392" y="2477897"/>
            <a:ext cx="3043153" cy="2554545"/>
          </a:xfrm>
          <a:prstGeom prst="rect">
            <a:avLst/>
          </a:prstGeom>
          <a:noFill/>
        </p:spPr>
        <p:txBody>
          <a:bodyPr wrap="square" rtlCol="0">
            <a:spAutoFit/>
          </a:bodyPr>
          <a:lstStyle/>
          <a:p>
            <a:pPr marL="285750" indent="-285750">
              <a:buFont typeface="Arial" panose="020B0604020202020204" pitchFamily="34" charset="0"/>
              <a:buChar char="•"/>
            </a:pPr>
            <a:r>
              <a:rPr lang="en-GB" sz="3200" b="1" dirty="0"/>
              <a:t>Structure</a:t>
            </a:r>
            <a:br>
              <a:rPr lang="en-GB" sz="3200" b="1" dirty="0"/>
            </a:br>
            <a:endParaRPr lang="en-GB" sz="3200" b="1" dirty="0"/>
          </a:p>
          <a:p>
            <a:pPr marL="285750" indent="-285750">
              <a:buFont typeface="Arial" panose="020B0604020202020204" pitchFamily="34" charset="0"/>
              <a:buChar char="•"/>
            </a:pPr>
            <a:r>
              <a:rPr lang="en-GB" sz="3200" b="1" dirty="0"/>
              <a:t>Peripheral Nerve Disorders</a:t>
            </a:r>
          </a:p>
        </p:txBody>
      </p:sp>
      <p:sp>
        <p:nvSpPr>
          <p:cNvPr id="10" name="TextBox 9"/>
          <p:cNvSpPr txBox="1"/>
          <p:nvPr/>
        </p:nvSpPr>
        <p:spPr>
          <a:xfrm>
            <a:off x="9270522" y="6538636"/>
            <a:ext cx="1397479" cy="254275"/>
          </a:xfrm>
          <a:prstGeom prst="rect">
            <a:avLst/>
          </a:prstGeom>
          <a:noFill/>
        </p:spPr>
        <p:txBody>
          <a:bodyPr wrap="square" rtlCol="0">
            <a:spAutoFit/>
          </a:bodyPr>
          <a:lstStyle/>
          <a:p>
            <a:r>
              <a:rPr lang="en-GB" sz="1050" dirty="0">
                <a:solidFill>
                  <a:schemeClr val="bg2">
                    <a:lumMod val="75000"/>
                  </a:schemeClr>
                </a:solidFill>
              </a:rPr>
              <a:t>Wikimedia Commons</a:t>
            </a:r>
          </a:p>
        </p:txBody>
      </p:sp>
    </p:spTree>
    <p:extLst>
      <p:ext uri="{BB962C8B-B14F-4D97-AF65-F5344CB8AC3E}">
        <p14:creationId xmlns:p14="http://schemas.microsoft.com/office/powerpoint/2010/main" val="11436751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Structure</a:t>
            </a:r>
          </a:p>
        </p:txBody>
      </p:sp>
      <p:pic>
        <p:nvPicPr>
          <p:cNvPr id="4" name="Picture 2" descr="https://upload.wikimedia.org/wikipedia/commons/0/00/Illu_nerve_structure.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82552" y="1690690"/>
            <a:ext cx="7026897" cy="4157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67982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www.euns.co.uk/uploads/3/0/3/3/30335393/140363789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06858" y="48085"/>
            <a:ext cx="1222642" cy="95294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896305" y="398373"/>
            <a:ext cx="7886700" cy="967358"/>
          </a:xfrm>
        </p:spPr>
        <p:txBody>
          <a:bodyPr>
            <a:normAutofit/>
          </a:bodyPr>
          <a:lstStyle/>
          <a:p>
            <a:r>
              <a:rPr lang="en-US" sz="3600" dirty="0">
                <a:latin typeface="+mn-lt"/>
              </a:rPr>
              <a:t>Peripheral Nerves </a:t>
            </a:r>
            <a:endParaRPr lang="en-GB" sz="3600" dirty="0">
              <a:latin typeface="+mn-lt"/>
            </a:endParaRPr>
          </a:p>
        </p:txBody>
      </p:sp>
      <p:sp>
        <p:nvSpPr>
          <p:cNvPr id="2" name="Content Placeholder 1"/>
          <p:cNvSpPr>
            <a:spLocks noGrp="1"/>
          </p:cNvSpPr>
          <p:nvPr>
            <p:ph idx="1"/>
          </p:nvPr>
        </p:nvSpPr>
        <p:spPr>
          <a:xfrm>
            <a:off x="2131479" y="1716019"/>
            <a:ext cx="7886700" cy="4351338"/>
          </a:xfrm>
        </p:spPr>
        <p:txBody>
          <a:bodyPr>
            <a:normAutofit lnSpcReduction="10000"/>
          </a:bodyPr>
          <a:lstStyle/>
          <a:p>
            <a:pPr marL="0" indent="0">
              <a:lnSpc>
                <a:spcPct val="150000"/>
              </a:lnSpc>
              <a:buNone/>
            </a:pPr>
            <a:r>
              <a:rPr lang="en-GB" dirty="0"/>
              <a:t>Which of the following is a feature of a lesion of the ulnar nerve?</a:t>
            </a:r>
          </a:p>
          <a:p>
            <a:pPr marL="514350" indent="-514350">
              <a:lnSpc>
                <a:spcPct val="150000"/>
              </a:lnSpc>
              <a:buAutoNum type="alphaUcPeriod"/>
            </a:pPr>
            <a:r>
              <a:rPr lang="en-GB" dirty="0"/>
              <a:t>Wrist drop</a:t>
            </a:r>
          </a:p>
          <a:p>
            <a:pPr marL="514350" indent="-514350">
              <a:lnSpc>
                <a:spcPct val="150000"/>
              </a:lnSpc>
              <a:buAutoNum type="alphaUcPeriod"/>
            </a:pPr>
            <a:r>
              <a:rPr lang="en-GB" dirty="0"/>
              <a:t>Carpal tunnel syndrome</a:t>
            </a:r>
          </a:p>
          <a:p>
            <a:pPr marL="514350" indent="-514350">
              <a:lnSpc>
                <a:spcPct val="150000"/>
              </a:lnSpc>
              <a:buAutoNum type="alphaUcPeriod"/>
            </a:pPr>
            <a:r>
              <a:rPr lang="en-GB" dirty="0" err="1"/>
              <a:t>Erb’s</a:t>
            </a:r>
            <a:r>
              <a:rPr lang="en-GB" dirty="0"/>
              <a:t> palsy</a:t>
            </a:r>
          </a:p>
          <a:p>
            <a:pPr marL="514350" indent="-514350">
              <a:lnSpc>
                <a:spcPct val="150000"/>
              </a:lnSpc>
              <a:buAutoNum type="alphaUcPeriod"/>
            </a:pPr>
            <a:r>
              <a:rPr lang="en-GB" dirty="0"/>
              <a:t>Claw-hand deformity </a:t>
            </a:r>
          </a:p>
        </p:txBody>
      </p:sp>
    </p:spTree>
    <p:extLst>
      <p:ext uri="{BB962C8B-B14F-4D97-AF65-F5344CB8AC3E}">
        <p14:creationId xmlns:p14="http://schemas.microsoft.com/office/powerpoint/2010/main" val="309026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www.euns.co.uk/uploads/3/0/3/3/30335393/140363789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06858" y="48085"/>
            <a:ext cx="1222642" cy="95294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896305" y="398373"/>
            <a:ext cx="7886700" cy="967358"/>
          </a:xfrm>
        </p:spPr>
        <p:txBody>
          <a:bodyPr>
            <a:normAutofit/>
          </a:bodyPr>
          <a:lstStyle/>
          <a:p>
            <a:r>
              <a:rPr lang="en-US" sz="3600" dirty="0">
                <a:latin typeface="+mn-lt"/>
              </a:rPr>
              <a:t>Peripheral Nerves </a:t>
            </a:r>
            <a:endParaRPr lang="en-GB" sz="3600" dirty="0">
              <a:latin typeface="+mn-lt"/>
            </a:endParaRPr>
          </a:p>
        </p:txBody>
      </p:sp>
      <p:sp>
        <p:nvSpPr>
          <p:cNvPr id="2" name="Content Placeholder 1"/>
          <p:cNvSpPr>
            <a:spLocks noGrp="1"/>
          </p:cNvSpPr>
          <p:nvPr>
            <p:ph idx="1"/>
          </p:nvPr>
        </p:nvSpPr>
        <p:spPr>
          <a:xfrm>
            <a:off x="2131479" y="1716019"/>
            <a:ext cx="7886700" cy="4351338"/>
          </a:xfrm>
        </p:spPr>
        <p:txBody>
          <a:bodyPr>
            <a:normAutofit lnSpcReduction="10000"/>
          </a:bodyPr>
          <a:lstStyle/>
          <a:p>
            <a:pPr marL="0" indent="0">
              <a:lnSpc>
                <a:spcPct val="150000"/>
              </a:lnSpc>
              <a:buNone/>
            </a:pPr>
            <a:r>
              <a:rPr lang="en-GB" dirty="0"/>
              <a:t>Which of the following is a feature of a lesion of the ulnar nerve?</a:t>
            </a:r>
          </a:p>
          <a:p>
            <a:pPr marL="514350" indent="-514350">
              <a:lnSpc>
                <a:spcPct val="150000"/>
              </a:lnSpc>
              <a:buAutoNum type="alphaUcPeriod"/>
            </a:pPr>
            <a:r>
              <a:rPr lang="en-GB" dirty="0"/>
              <a:t>Wrist drop</a:t>
            </a:r>
          </a:p>
          <a:p>
            <a:pPr marL="514350" indent="-514350">
              <a:lnSpc>
                <a:spcPct val="150000"/>
              </a:lnSpc>
              <a:buAutoNum type="alphaUcPeriod"/>
            </a:pPr>
            <a:r>
              <a:rPr lang="en-GB" dirty="0"/>
              <a:t>Carpal tunnel syndrome</a:t>
            </a:r>
          </a:p>
          <a:p>
            <a:pPr marL="514350" indent="-514350">
              <a:lnSpc>
                <a:spcPct val="150000"/>
              </a:lnSpc>
              <a:buAutoNum type="alphaUcPeriod"/>
            </a:pPr>
            <a:r>
              <a:rPr lang="en-GB" dirty="0" err="1"/>
              <a:t>Erb’s</a:t>
            </a:r>
            <a:r>
              <a:rPr lang="en-GB" dirty="0"/>
              <a:t> palsy</a:t>
            </a:r>
          </a:p>
          <a:p>
            <a:pPr marL="514350" indent="-514350">
              <a:lnSpc>
                <a:spcPct val="150000"/>
              </a:lnSpc>
              <a:buAutoNum type="alphaUcPeriod"/>
            </a:pPr>
            <a:r>
              <a:rPr lang="en-GB" dirty="0">
                <a:solidFill>
                  <a:srgbClr val="00B050"/>
                </a:solidFill>
              </a:rPr>
              <a:t>Claw-hand deformity </a:t>
            </a:r>
          </a:p>
        </p:txBody>
      </p:sp>
    </p:spTree>
    <p:extLst>
      <p:ext uri="{BB962C8B-B14F-4D97-AF65-F5344CB8AC3E}">
        <p14:creationId xmlns:p14="http://schemas.microsoft.com/office/powerpoint/2010/main" val="40416226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6900" y="-28579"/>
            <a:ext cx="7886700" cy="1325563"/>
          </a:xfrm>
        </p:spPr>
        <p:txBody>
          <a:bodyPr/>
          <a:lstStyle/>
          <a:p>
            <a:r>
              <a:rPr lang="en-US" b="1" dirty="0"/>
              <a:t>Peripheral Nerve Lesions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84678837"/>
              </p:ext>
            </p:extLst>
          </p:nvPr>
        </p:nvGraphicFramePr>
        <p:xfrm>
          <a:off x="2024063" y="1096959"/>
          <a:ext cx="7886700" cy="5719128"/>
        </p:xfrm>
        <a:graphic>
          <a:graphicData uri="http://schemas.openxmlformats.org/drawingml/2006/table">
            <a:tbl>
              <a:tblPr firstRow="1" bandRow="1">
                <a:tableStyleId>{5C22544A-7EE6-4342-B048-85BDC9FD1C3A}</a:tableStyleId>
              </a:tblPr>
              <a:tblGrid>
                <a:gridCol w="1943100">
                  <a:extLst>
                    <a:ext uri="{9D8B030D-6E8A-4147-A177-3AD203B41FA5}">
                      <a16:colId xmlns:a16="http://schemas.microsoft.com/office/drawing/2014/main" xmlns="" val="3811324360"/>
                    </a:ext>
                  </a:extLst>
                </a:gridCol>
                <a:gridCol w="2857500">
                  <a:extLst>
                    <a:ext uri="{9D8B030D-6E8A-4147-A177-3AD203B41FA5}">
                      <a16:colId xmlns:a16="http://schemas.microsoft.com/office/drawing/2014/main" xmlns="" val="735124325"/>
                    </a:ext>
                  </a:extLst>
                </a:gridCol>
                <a:gridCol w="3086100">
                  <a:extLst>
                    <a:ext uri="{9D8B030D-6E8A-4147-A177-3AD203B41FA5}">
                      <a16:colId xmlns:a16="http://schemas.microsoft.com/office/drawing/2014/main" xmlns="" val="1222468791"/>
                    </a:ext>
                  </a:extLst>
                </a:gridCol>
              </a:tblGrid>
              <a:tr h="598488">
                <a:tc>
                  <a:txBody>
                    <a:bodyPr/>
                    <a:lstStyle/>
                    <a:p>
                      <a:pPr algn="ctr"/>
                      <a:r>
                        <a:rPr lang="en-US" sz="2000" dirty="0"/>
                        <a:t>NERVE</a:t>
                      </a:r>
                    </a:p>
                  </a:txBody>
                  <a:tcPr/>
                </a:tc>
                <a:tc>
                  <a:txBody>
                    <a:bodyPr/>
                    <a:lstStyle/>
                    <a:p>
                      <a:pPr algn="ctr"/>
                      <a:r>
                        <a:rPr lang="en-US" sz="2000" baseline="0" dirty="0"/>
                        <a:t>MECHANISM OF INJURY</a:t>
                      </a:r>
                      <a:endParaRPr lang="en-US" sz="2000" dirty="0"/>
                    </a:p>
                  </a:txBody>
                  <a:tcPr/>
                </a:tc>
                <a:tc>
                  <a:txBody>
                    <a:bodyPr/>
                    <a:lstStyle/>
                    <a:p>
                      <a:pPr algn="ctr"/>
                      <a:r>
                        <a:rPr lang="en-US" sz="2000" dirty="0"/>
                        <a:t>FEATURE</a:t>
                      </a:r>
                    </a:p>
                  </a:txBody>
                  <a:tcPr/>
                </a:tc>
                <a:extLst>
                  <a:ext uri="{0D108BD9-81ED-4DB2-BD59-A6C34878D82A}">
                    <a16:rowId xmlns:a16="http://schemas.microsoft.com/office/drawing/2014/main" xmlns="" val="1496908769"/>
                  </a:ext>
                </a:extLst>
              </a:tr>
              <a:tr h="598488">
                <a:tc>
                  <a:txBody>
                    <a:bodyPr/>
                    <a:lstStyle/>
                    <a:p>
                      <a:r>
                        <a:rPr lang="en-US" b="1" dirty="0"/>
                        <a:t>Radial</a:t>
                      </a:r>
                      <a:r>
                        <a:rPr lang="en-US" b="1" baseline="0" dirty="0"/>
                        <a:t> nerve</a:t>
                      </a:r>
                      <a:endParaRPr lang="en-US" b="1" dirty="0"/>
                    </a:p>
                  </a:txBody>
                  <a:tcPr/>
                </a:tc>
                <a:tc>
                  <a:txBody>
                    <a:bodyPr/>
                    <a:lstStyle/>
                    <a:p>
                      <a:r>
                        <a:rPr lang="en-US" b="1" dirty="0"/>
                        <a:t>Fracture</a:t>
                      </a:r>
                      <a:r>
                        <a:rPr lang="en-US" b="1" baseline="0" dirty="0"/>
                        <a:t> of </a:t>
                      </a:r>
                      <a:r>
                        <a:rPr lang="en-US" b="1" baseline="0" dirty="0" err="1"/>
                        <a:t>midshaft</a:t>
                      </a:r>
                      <a:r>
                        <a:rPr lang="en-US" b="1" baseline="0" dirty="0"/>
                        <a:t> of </a:t>
                      </a:r>
                      <a:r>
                        <a:rPr lang="en-US" b="1" baseline="0" dirty="0" err="1"/>
                        <a:t>humerus</a:t>
                      </a:r>
                      <a:r>
                        <a:rPr lang="en-US" b="1" baseline="0" dirty="0"/>
                        <a:t> </a:t>
                      </a:r>
                      <a:endParaRPr lang="en-US" b="1" dirty="0"/>
                    </a:p>
                  </a:txBody>
                  <a:tcPr/>
                </a:tc>
                <a:tc>
                  <a:txBody>
                    <a:bodyPr/>
                    <a:lstStyle/>
                    <a:p>
                      <a:r>
                        <a:rPr lang="en-US" b="1" baseline="0" dirty="0">
                          <a:solidFill>
                            <a:srgbClr val="FF0000"/>
                          </a:solidFill>
                        </a:rPr>
                        <a:t>Loss of sensation of dorsal aspect of hand</a:t>
                      </a:r>
                      <a:r>
                        <a:rPr lang="en-US" b="1" baseline="0" dirty="0"/>
                        <a:t/>
                      </a:r>
                      <a:br>
                        <a:rPr lang="en-US" b="1" baseline="0" dirty="0"/>
                      </a:br>
                      <a:r>
                        <a:rPr lang="en-US" b="1" baseline="0" dirty="0">
                          <a:solidFill>
                            <a:srgbClr val="0070C0"/>
                          </a:solidFill>
                        </a:rPr>
                        <a:t>Wrist drop  </a:t>
                      </a:r>
                      <a:endParaRPr lang="en-US" b="1" dirty="0">
                        <a:solidFill>
                          <a:srgbClr val="0070C0"/>
                        </a:solidFill>
                      </a:endParaRPr>
                    </a:p>
                  </a:txBody>
                  <a:tcPr/>
                </a:tc>
                <a:extLst>
                  <a:ext uri="{0D108BD9-81ED-4DB2-BD59-A6C34878D82A}">
                    <a16:rowId xmlns:a16="http://schemas.microsoft.com/office/drawing/2014/main" xmlns="" val="4016789432"/>
                  </a:ext>
                </a:extLst>
              </a:tr>
              <a:tr h="598488">
                <a:tc>
                  <a:txBody>
                    <a:bodyPr/>
                    <a:lstStyle/>
                    <a:p>
                      <a:r>
                        <a:rPr lang="en-US" b="1" dirty="0"/>
                        <a:t>Median nerve</a:t>
                      </a:r>
                    </a:p>
                  </a:txBody>
                  <a:tcPr/>
                </a:tc>
                <a:tc>
                  <a:txBody>
                    <a:bodyPr/>
                    <a:lstStyle/>
                    <a:p>
                      <a:r>
                        <a:rPr lang="en-US" b="1" dirty="0"/>
                        <a:t>Wrist</a:t>
                      </a:r>
                      <a:r>
                        <a:rPr lang="en-US" b="1" baseline="0" dirty="0"/>
                        <a:t> fracture, </a:t>
                      </a:r>
                      <a:r>
                        <a:rPr lang="en-US" b="1" baseline="0" dirty="0" err="1"/>
                        <a:t>endocrinopathies</a:t>
                      </a:r>
                      <a:r>
                        <a:rPr lang="en-US" b="1" baseline="0" dirty="0"/>
                        <a:t> (thyroid dysfunction, diabetes) </a:t>
                      </a:r>
                      <a:endParaRPr lang="en-US" b="1" dirty="0"/>
                    </a:p>
                  </a:txBody>
                  <a:tcPr/>
                </a:tc>
                <a:tc>
                  <a:txBody>
                    <a:bodyPr/>
                    <a:lstStyle/>
                    <a:p>
                      <a:r>
                        <a:rPr lang="en-US" b="1" dirty="0">
                          <a:solidFill>
                            <a:srgbClr val="FF0000"/>
                          </a:solidFill>
                        </a:rPr>
                        <a:t>Carpal tunnel</a:t>
                      </a:r>
                      <a:r>
                        <a:rPr lang="en-US" b="1" baseline="0" dirty="0">
                          <a:solidFill>
                            <a:srgbClr val="FF0000"/>
                          </a:solidFill>
                        </a:rPr>
                        <a:t> syndrome </a:t>
                      </a:r>
                      <a:r>
                        <a:rPr lang="en-US" b="1" i="1" baseline="0" dirty="0">
                          <a:solidFill>
                            <a:srgbClr val="FF0000"/>
                          </a:solidFill>
                        </a:rPr>
                        <a:t>(lateral 3.5 fingers – palmar aspect)</a:t>
                      </a:r>
                      <a:endParaRPr lang="en-US" b="0" i="1" baseline="0" dirty="0"/>
                    </a:p>
                    <a:p>
                      <a:r>
                        <a:rPr lang="en-US" b="1" baseline="0" dirty="0">
                          <a:solidFill>
                            <a:srgbClr val="0070C0"/>
                          </a:solidFill>
                        </a:rPr>
                        <a:t>Wasting of </a:t>
                      </a:r>
                      <a:r>
                        <a:rPr lang="en-US" b="1" baseline="0" dirty="0" err="1">
                          <a:solidFill>
                            <a:srgbClr val="0070C0"/>
                          </a:solidFill>
                        </a:rPr>
                        <a:t>thenar</a:t>
                      </a:r>
                      <a:r>
                        <a:rPr lang="en-US" b="1" baseline="0" dirty="0">
                          <a:solidFill>
                            <a:srgbClr val="0070C0"/>
                          </a:solidFill>
                        </a:rPr>
                        <a:t> muscles</a:t>
                      </a:r>
                      <a:endParaRPr lang="en-US" b="1" dirty="0">
                        <a:solidFill>
                          <a:srgbClr val="0070C0"/>
                        </a:solidFill>
                      </a:endParaRPr>
                    </a:p>
                  </a:txBody>
                  <a:tcPr/>
                </a:tc>
                <a:extLst>
                  <a:ext uri="{0D108BD9-81ED-4DB2-BD59-A6C34878D82A}">
                    <a16:rowId xmlns:a16="http://schemas.microsoft.com/office/drawing/2014/main" xmlns="" val="1386435198"/>
                  </a:ext>
                </a:extLst>
              </a:tr>
              <a:tr h="598488">
                <a:tc>
                  <a:txBody>
                    <a:bodyPr/>
                    <a:lstStyle/>
                    <a:p>
                      <a:r>
                        <a:rPr lang="en-US" b="1" dirty="0"/>
                        <a:t>Ulnar</a:t>
                      </a:r>
                      <a:r>
                        <a:rPr lang="en-US" b="1" baseline="0" dirty="0"/>
                        <a:t> nerve </a:t>
                      </a:r>
                      <a:endParaRPr lang="en-US" b="1" dirty="0"/>
                    </a:p>
                  </a:txBody>
                  <a:tcPr/>
                </a:tc>
                <a:tc>
                  <a:txBody>
                    <a:bodyPr/>
                    <a:lstStyle/>
                    <a:p>
                      <a:r>
                        <a:rPr lang="en-US" b="1" dirty="0"/>
                        <a:t>Elbow</a:t>
                      </a:r>
                      <a:r>
                        <a:rPr lang="en-US" b="1" baseline="0" dirty="0"/>
                        <a:t> fracture (medial epicondyle), wrist fracture</a:t>
                      </a:r>
                      <a:endParaRPr lang="en-US" b="1" dirty="0"/>
                    </a:p>
                  </a:txBody>
                  <a:tcPr/>
                </a:tc>
                <a:tc>
                  <a:txBody>
                    <a:bodyPr/>
                    <a:lstStyle/>
                    <a:p>
                      <a:r>
                        <a:rPr lang="en-US" b="1" dirty="0">
                          <a:solidFill>
                            <a:srgbClr val="FF0000"/>
                          </a:solidFill>
                        </a:rPr>
                        <a:t>Loss of sensation of</a:t>
                      </a:r>
                      <a:r>
                        <a:rPr lang="en-US" b="1" baseline="0" dirty="0">
                          <a:solidFill>
                            <a:srgbClr val="FF0000"/>
                          </a:solidFill>
                        </a:rPr>
                        <a:t> medial 1.5 fingers</a:t>
                      </a:r>
                      <a:endParaRPr lang="en-US" b="1" dirty="0">
                        <a:solidFill>
                          <a:srgbClr val="FF0000"/>
                        </a:solidFill>
                      </a:endParaRPr>
                    </a:p>
                    <a:p>
                      <a:r>
                        <a:rPr lang="en-US" b="1" dirty="0">
                          <a:solidFill>
                            <a:srgbClr val="0070C0"/>
                          </a:solidFill>
                        </a:rPr>
                        <a:t>Claw hand deformity </a:t>
                      </a:r>
                    </a:p>
                  </a:txBody>
                  <a:tcPr/>
                </a:tc>
                <a:extLst>
                  <a:ext uri="{0D108BD9-81ED-4DB2-BD59-A6C34878D82A}">
                    <a16:rowId xmlns:a16="http://schemas.microsoft.com/office/drawing/2014/main" xmlns="" val="2665885913"/>
                  </a:ext>
                </a:extLst>
              </a:tr>
              <a:tr h="598488">
                <a:tc>
                  <a:txBody>
                    <a:bodyPr/>
                    <a:lstStyle/>
                    <a:p>
                      <a:r>
                        <a:rPr lang="en-US" b="1" baseline="0" dirty="0"/>
                        <a:t>Sciatic nerve</a:t>
                      </a:r>
                      <a:endParaRPr lang="en-US" b="1" dirty="0"/>
                    </a:p>
                  </a:txBody>
                  <a:tcPr/>
                </a:tc>
                <a:tc>
                  <a:txBody>
                    <a:bodyPr/>
                    <a:lstStyle/>
                    <a:p>
                      <a:r>
                        <a:rPr lang="en-US" b="1" dirty="0"/>
                        <a:t>Compression</a:t>
                      </a:r>
                      <a:r>
                        <a:rPr lang="en-US" b="1" baseline="0" dirty="0"/>
                        <a:t> of nerve root (sciatica), pelvic fracture</a:t>
                      </a:r>
                      <a:endParaRPr lang="en-US" b="1" dirty="0"/>
                    </a:p>
                  </a:txBody>
                  <a:tcPr/>
                </a:tc>
                <a:tc>
                  <a:txBody>
                    <a:bodyPr/>
                    <a:lstStyle/>
                    <a:p>
                      <a:r>
                        <a:rPr lang="en-US" b="1" dirty="0" smtClean="0">
                          <a:solidFill>
                            <a:srgbClr val="FF0000"/>
                          </a:solidFill>
                        </a:rPr>
                        <a:t>Pain in posterior thigh,</a:t>
                      </a:r>
                      <a:r>
                        <a:rPr lang="en-US" b="1" baseline="0" dirty="0" smtClean="0">
                          <a:solidFill>
                            <a:srgbClr val="FF0000"/>
                          </a:solidFill>
                        </a:rPr>
                        <a:t> </a:t>
                      </a:r>
                      <a:r>
                        <a:rPr lang="en-US" b="1" dirty="0" smtClean="0">
                          <a:solidFill>
                            <a:srgbClr val="FF0000"/>
                          </a:solidFill>
                        </a:rPr>
                        <a:t>Sensory</a:t>
                      </a:r>
                      <a:r>
                        <a:rPr lang="en-US" b="1" baseline="0" dirty="0" smtClean="0">
                          <a:solidFill>
                            <a:srgbClr val="FF0000"/>
                          </a:solidFill>
                        </a:rPr>
                        <a:t> </a:t>
                      </a:r>
                      <a:r>
                        <a:rPr lang="en-US" b="1" baseline="0" dirty="0">
                          <a:solidFill>
                            <a:srgbClr val="FF0000"/>
                          </a:solidFill>
                        </a:rPr>
                        <a:t>loss below knee </a:t>
                      </a:r>
                    </a:p>
                    <a:p>
                      <a:r>
                        <a:rPr lang="en-US" b="1" baseline="0" dirty="0">
                          <a:solidFill>
                            <a:srgbClr val="0070C0"/>
                          </a:solidFill>
                        </a:rPr>
                        <a:t>Foot drop and loss of knee flexion</a:t>
                      </a:r>
                      <a:endParaRPr lang="en-US" b="1" dirty="0">
                        <a:solidFill>
                          <a:srgbClr val="0070C0"/>
                        </a:solidFill>
                      </a:endParaRPr>
                    </a:p>
                  </a:txBody>
                  <a:tcPr/>
                </a:tc>
                <a:extLst>
                  <a:ext uri="{0D108BD9-81ED-4DB2-BD59-A6C34878D82A}">
                    <a16:rowId xmlns:a16="http://schemas.microsoft.com/office/drawing/2014/main" xmlns="" val="1377329803"/>
                  </a:ext>
                </a:extLst>
              </a:tr>
              <a:tr h="598488">
                <a:tc>
                  <a:txBody>
                    <a:bodyPr/>
                    <a:lstStyle/>
                    <a:p>
                      <a:r>
                        <a:rPr lang="en-US" b="1" dirty="0"/>
                        <a:t>Common</a:t>
                      </a:r>
                      <a:r>
                        <a:rPr lang="en-US" b="1" baseline="0" dirty="0"/>
                        <a:t> peroneal nerve</a:t>
                      </a:r>
                      <a:endParaRPr lang="en-US" b="1" dirty="0"/>
                    </a:p>
                  </a:txBody>
                  <a:tcPr/>
                </a:tc>
                <a:tc>
                  <a:txBody>
                    <a:bodyPr/>
                    <a:lstStyle/>
                    <a:p>
                      <a:r>
                        <a:rPr lang="en-US" b="1" dirty="0"/>
                        <a:t>Fracture</a:t>
                      </a:r>
                      <a:r>
                        <a:rPr lang="en-US" b="1" baseline="0" dirty="0"/>
                        <a:t> of fibular neck, excessive compression (tight plaster cast)</a:t>
                      </a:r>
                      <a:endParaRPr lang="en-US" b="1" dirty="0"/>
                    </a:p>
                  </a:txBody>
                  <a:tcPr/>
                </a:tc>
                <a:tc>
                  <a:txBody>
                    <a:bodyPr/>
                    <a:lstStyle/>
                    <a:p>
                      <a:r>
                        <a:rPr lang="en-US" b="1" dirty="0">
                          <a:solidFill>
                            <a:srgbClr val="FF0000"/>
                          </a:solidFill>
                        </a:rPr>
                        <a:t>Sensory</a:t>
                      </a:r>
                      <a:r>
                        <a:rPr lang="en-US" b="1" baseline="0" dirty="0">
                          <a:solidFill>
                            <a:srgbClr val="FF0000"/>
                          </a:solidFill>
                        </a:rPr>
                        <a:t> loss of central dorsum of foot and lower lateral leg</a:t>
                      </a:r>
                      <a:br>
                        <a:rPr lang="en-US" b="1" baseline="0" dirty="0">
                          <a:solidFill>
                            <a:srgbClr val="FF0000"/>
                          </a:solidFill>
                        </a:rPr>
                      </a:br>
                      <a:r>
                        <a:rPr lang="en-US" b="1" baseline="0" dirty="0">
                          <a:solidFill>
                            <a:srgbClr val="0070C0"/>
                          </a:solidFill>
                        </a:rPr>
                        <a:t>Foot drop and loss of eversion</a:t>
                      </a:r>
                      <a:endParaRPr lang="en-US" b="1" dirty="0">
                        <a:solidFill>
                          <a:srgbClr val="FF0000"/>
                        </a:solidFill>
                      </a:endParaRPr>
                    </a:p>
                  </a:txBody>
                  <a:tcPr/>
                </a:tc>
                <a:extLst>
                  <a:ext uri="{0D108BD9-81ED-4DB2-BD59-A6C34878D82A}">
                    <a16:rowId xmlns:a16="http://schemas.microsoft.com/office/drawing/2014/main" xmlns="" val="1701435918"/>
                  </a:ext>
                </a:extLst>
              </a:tr>
            </a:tbl>
          </a:graphicData>
        </a:graphic>
      </p:graphicFrame>
    </p:spTree>
    <p:extLst>
      <p:ext uri="{BB962C8B-B14F-4D97-AF65-F5344CB8AC3E}">
        <p14:creationId xmlns:p14="http://schemas.microsoft.com/office/powerpoint/2010/main" val="10701689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wrist dro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03158" y="251451"/>
            <a:ext cx="4136134" cy="31021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claw hand deform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9137" y="526010"/>
            <a:ext cx="4026568" cy="292429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drop fo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6690" y="3771648"/>
            <a:ext cx="6019800" cy="2571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99371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CNS Infections</a:t>
            </a:r>
          </a:p>
        </p:txBody>
      </p:sp>
      <p:sp>
        <p:nvSpPr>
          <p:cNvPr id="3" name="Content Placeholder 2"/>
          <p:cNvSpPr>
            <a:spLocks noGrp="1"/>
          </p:cNvSpPr>
          <p:nvPr>
            <p:ph idx="1"/>
          </p:nvPr>
        </p:nvSpPr>
        <p:spPr/>
        <p:txBody>
          <a:bodyPr>
            <a:normAutofit/>
          </a:bodyPr>
          <a:lstStyle/>
          <a:p>
            <a:r>
              <a:rPr lang="en-US" sz="4000" b="1" dirty="0"/>
              <a:t>Meningitis </a:t>
            </a:r>
            <a:r>
              <a:rPr lang="en-US" sz="4000" dirty="0"/>
              <a:t/>
            </a:r>
            <a:br>
              <a:rPr lang="en-US" sz="4000" dirty="0"/>
            </a:br>
            <a:r>
              <a:rPr lang="en-US" sz="3200" dirty="0"/>
              <a:t>- Bacterial </a:t>
            </a:r>
            <a:br>
              <a:rPr lang="en-US" sz="3200" dirty="0"/>
            </a:br>
            <a:r>
              <a:rPr lang="en-US" sz="3200" dirty="0"/>
              <a:t>- Viral </a:t>
            </a:r>
            <a:endParaRPr lang="en-US" sz="4000" dirty="0"/>
          </a:p>
          <a:p>
            <a:r>
              <a:rPr lang="en-US" sz="4000" b="1" dirty="0"/>
              <a:t>Encephalitis </a:t>
            </a:r>
            <a:r>
              <a:rPr lang="en-US" sz="4000" dirty="0"/>
              <a:t/>
            </a:r>
            <a:br>
              <a:rPr lang="en-US" sz="4000" dirty="0"/>
            </a:br>
            <a:r>
              <a:rPr lang="en-US" sz="3200" dirty="0"/>
              <a:t>- Usually viral</a:t>
            </a:r>
            <a:endParaRPr lang="en-US" sz="4000" dirty="0"/>
          </a:p>
          <a:p>
            <a:r>
              <a:rPr lang="en-US" sz="4000" b="1" dirty="0"/>
              <a:t>Cerebral abscess</a:t>
            </a:r>
            <a:br>
              <a:rPr lang="en-US" sz="4000" b="1" dirty="0"/>
            </a:br>
            <a:r>
              <a:rPr lang="en-US" sz="3200" dirty="0"/>
              <a:t>- Bacterial</a:t>
            </a:r>
            <a:endParaRPr lang="en-US" sz="4000" b="1" dirty="0"/>
          </a:p>
        </p:txBody>
      </p:sp>
    </p:spTree>
    <p:extLst>
      <p:ext uri="{BB962C8B-B14F-4D97-AF65-F5344CB8AC3E}">
        <p14:creationId xmlns:p14="http://schemas.microsoft.com/office/powerpoint/2010/main" val="1386706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1643533" y="1673525"/>
            <a:ext cx="4640398" cy="986502"/>
          </a:xfrm>
        </p:spPr>
        <p:txBody>
          <a:bodyPr>
            <a:noAutofit/>
          </a:bodyPr>
          <a:lstStyle/>
          <a:p>
            <a:pPr algn="ctr"/>
            <a:r>
              <a:rPr lang="en-GB" sz="3600" b="1" dirty="0"/>
              <a:t>The EUNS </a:t>
            </a:r>
            <a:r>
              <a:rPr lang="en-GB" sz="3600" b="1" dirty="0" smtClean="0"/>
              <a:t>5</a:t>
            </a:r>
            <a:r>
              <a:rPr lang="en-GB" sz="3600" b="1" baseline="30000" dirty="0" smtClean="0"/>
              <a:t>th</a:t>
            </a:r>
            <a:r>
              <a:rPr lang="en-GB" sz="3600" b="1" dirty="0" smtClean="0"/>
              <a:t> </a:t>
            </a:r>
            <a:r>
              <a:rPr lang="en-GB" sz="3600" b="1" dirty="0"/>
              <a:t>National Annual Conference! </a:t>
            </a:r>
          </a:p>
        </p:txBody>
      </p:sp>
      <p:pic>
        <p:nvPicPr>
          <p:cNvPr id="9" name="Picture 8" descr="EUNS_logo.jpg"/>
          <p:cNvPicPr>
            <a:picLocks noChangeAspect="1"/>
          </p:cNvPicPr>
          <p:nvPr/>
        </p:nvPicPr>
        <p:blipFill>
          <a:blip r:embed="rId2"/>
          <a:srcRect l="1538" t="22016" b="7533"/>
          <a:stretch>
            <a:fillRect/>
          </a:stretch>
        </p:blipFill>
        <p:spPr>
          <a:xfrm>
            <a:off x="1731648" y="473454"/>
            <a:ext cx="4086459" cy="1021615"/>
          </a:xfrm>
          <a:prstGeom prst="rect">
            <a:avLst/>
          </a:prstGeom>
        </p:spPr>
      </p:pic>
      <p:sp>
        <p:nvSpPr>
          <p:cNvPr id="2" name="TextBox 1"/>
          <p:cNvSpPr txBox="1"/>
          <p:nvPr/>
        </p:nvSpPr>
        <p:spPr>
          <a:xfrm>
            <a:off x="1731647" y="3019246"/>
            <a:ext cx="8781078" cy="3477875"/>
          </a:xfrm>
          <a:prstGeom prst="rect">
            <a:avLst/>
          </a:prstGeom>
          <a:noFill/>
        </p:spPr>
        <p:txBody>
          <a:bodyPr wrap="square" rtlCol="0">
            <a:spAutoFit/>
          </a:bodyPr>
          <a:lstStyle/>
          <a:p>
            <a:pPr algn="ctr"/>
            <a:r>
              <a:rPr lang="en-GB" sz="3100" i="1" dirty="0">
                <a:solidFill>
                  <a:prstClr val="black"/>
                </a:solidFill>
              </a:rPr>
              <a:t>An opportunity to learn more about a career in neurology and neuroscience! </a:t>
            </a:r>
            <a:r>
              <a:rPr lang="en-GB" sz="3100" dirty="0">
                <a:solidFill>
                  <a:prstClr val="black"/>
                </a:solidFill>
              </a:rPr>
              <a:t/>
            </a:r>
            <a:br>
              <a:rPr lang="en-GB" sz="3100" dirty="0">
                <a:solidFill>
                  <a:prstClr val="black"/>
                </a:solidFill>
              </a:rPr>
            </a:br>
            <a:r>
              <a:rPr lang="en-GB" sz="3100" dirty="0">
                <a:solidFill>
                  <a:prstClr val="black"/>
                </a:solidFill>
              </a:rPr>
              <a:t/>
            </a:r>
            <a:br>
              <a:rPr lang="en-GB" sz="3100" dirty="0">
                <a:solidFill>
                  <a:prstClr val="black"/>
                </a:solidFill>
              </a:rPr>
            </a:br>
            <a:r>
              <a:rPr lang="en-GB" sz="2800" dirty="0">
                <a:solidFill>
                  <a:prstClr val="black"/>
                </a:solidFill>
              </a:rPr>
              <a:t>Enter our essay competition or present your own research</a:t>
            </a:r>
            <a:br>
              <a:rPr lang="en-GB" sz="2800" dirty="0">
                <a:solidFill>
                  <a:prstClr val="black"/>
                </a:solidFill>
              </a:rPr>
            </a:br>
            <a:endParaRPr lang="en-GB" sz="2800" dirty="0">
              <a:solidFill>
                <a:prstClr val="black"/>
              </a:solidFill>
            </a:endParaRPr>
          </a:p>
          <a:p>
            <a:r>
              <a:rPr lang="en-GB" sz="2400" dirty="0">
                <a:solidFill>
                  <a:prstClr val="black"/>
                </a:solidFill>
              </a:rPr>
              <a:t>For information, please visit the EUNS website or fb event page: </a:t>
            </a:r>
            <a:br>
              <a:rPr lang="en-GB" sz="2400" dirty="0">
                <a:solidFill>
                  <a:prstClr val="black"/>
                </a:solidFill>
              </a:rPr>
            </a:br>
            <a:r>
              <a:rPr lang="en-GB" sz="2400" dirty="0">
                <a:solidFill>
                  <a:prstClr val="black"/>
                </a:solidFill>
              </a:rPr>
              <a:t/>
            </a:r>
            <a:br>
              <a:rPr lang="en-GB" sz="2400" dirty="0">
                <a:solidFill>
                  <a:prstClr val="black"/>
                </a:solidFill>
              </a:rPr>
            </a:br>
            <a:r>
              <a:rPr lang="en-GB" sz="2300" b="1" dirty="0">
                <a:solidFill>
                  <a:srgbClr val="002060"/>
                </a:solidFill>
              </a:rPr>
              <a:t>www.euns.co.uk/neuroscience-to-neurology-national-conference.html</a:t>
            </a:r>
          </a:p>
        </p:txBody>
      </p:sp>
      <p:pic>
        <p:nvPicPr>
          <p:cNvPr id="6" name="Picture 2" descr="https://scontent-lht6-1.xx.fbcdn.net/v/t1.0-9/15027496_1370874982936549_9173857715193814842_n.jpg?oh=33c29a8f6780c5c8a9686fc33915f935&amp;oe=58C5264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5212" y="138355"/>
            <a:ext cx="4604787" cy="2701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15243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2650" y="1027908"/>
            <a:ext cx="7886700" cy="5388687"/>
          </a:xfrm>
        </p:spPr>
        <p:txBody>
          <a:bodyPr/>
          <a:lstStyle/>
          <a:p>
            <a:pPr marL="0" indent="0">
              <a:lnSpc>
                <a:spcPct val="100000"/>
              </a:lnSpc>
              <a:buNone/>
            </a:pPr>
            <a:r>
              <a:rPr lang="en-US" dirty="0"/>
              <a:t>A 20 year old female presented to her GP with a severe headache. On further questioning, she also admitted to having a stiff neck and  dislike of bright lights recently. What organism would you suspect if the cause of her condition is bacterial in origin?  </a:t>
            </a:r>
          </a:p>
          <a:p>
            <a:pPr marL="514350" indent="-514350">
              <a:lnSpc>
                <a:spcPct val="100000"/>
              </a:lnSpc>
              <a:buAutoNum type="alphaUcPeriod"/>
            </a:pPr>
            <a:r>
              <a:rPr lang="en-US" dirty="0"/>
              <a:t>Listeria monocytogenes</a:t>
            </a:r>
          </a:p>
          <a:p>
            <a:pPr marL="514350" indent="-514350">
              <a:lnSpc>
                <a:spcPct val="100000"/>
              </a:lnSpc>
              <a:buAutoNum type="alphaUcPeriod"/>
            </a:pPr>
            <a:r>
              <a:rPr lang="en-US" dirty="0"/>
              <a:t>E. Coli </a:t>
            </a:r>
          </a:p>
          <a:p>
            <a:pPr marL="514350" indent="-514350">
              <a:lnSpc>
                <a:spcPct val="100000"/>
              </a:lnSpc>
              <a:buAutoNum type="alphaUcPeriod"/>
            </a:pPr>
            <a:r>
              <a:rPr lang="en-US" dirty="0"/>
              <a:t>Neisseria </a:t>
            </a:r>
            <a:r>
              <a:rPr lang="en-US" dirty="0" err="1"/>
              <a:t>meningitidis</a:t>
            </a:r>
            <a:endParaRPr lang="en-US" dirty="0"/>
          </a:p>
          <a:p>
            <a:pPr marL="514350" indent="-514350">
              <a:lnSpc>
                <a:spcPct val="100000"/>
              </a:lnSpc>
              <a:buAutoNum type="alphaUcPeriod"/>
            </a:pPr>
            <a:r>
              <a:rPr lang="en-US" dirty="0"/>
              <a:t>Herpes simplex  </a:t>
            </a:r>
          </a:p>
          <a:p>
            <a:pPr marL="514350" indent="-514350">
              <a:lnSpc>
                <a:spcPct val="100000"/>
              </a:lnSpc>
              <a:buAutoNum type="alphaUcPeriod"/>
            </a:pPr>
            <a:endParaRPr lang="en-US" dirty="0"/>
          </a:p>
        </p:txBody>
      </p:sp>
    </p:spTree>
    <p:extLst>
      <p:ext uri="{BB962C8B-B14F-4D97-AF65-F5344CB8AC3E}">
        <p14:creationId xmlns:p14="http://schemas.microsoft.com/office/powerpoint/2010/main" val="13945008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2650" y="1027908"/>
            <a:ext cx="7886700" cy="5388687"/>
          </a:xfrm>
        </p:spPr>
        <p:txBody>
          <a:bodyPr/>
          <a:lstStyle/>
          <a:p>
            <a:pPr marL="0" indent="0">
              <a:lnSpc>
                <a:spcPct val="100000"/>
              </a:lnSpc>
              <a:buNone/>
            </a:pPr>
            <a:r>
              <a:rPr lang="en-US" dirty="0"/>
              <a:t>A 20 year old female presented to her GP with a severe headache. On further questioning, she also admitted to having a stiff neck and  dislike of bright lights recently. What organism would you suspect if the cause of her condition is bacterial in origin?  </a:t>
            </a:r>
          </a:p>
          <a:p>
            <a:pPr marL="514350" indent="-514350">
              <a:lnSpc>
                <a:spcPct val="100000"/>
              </a:lnSpc>
              <a:buAutoNum type="alphaUcPeriod"/>
            </a:pPr>
            <a:r>
              <a:rPr lang="en-US" dirty="0"/>
              <a:t>Listeria monocytogenes</a:t>
            </a:r>
          </a:p>
          <a:p>
            <a:pPr marL="514350" indent="-514350">
              <a:lnSpc>
                <a:spcPct val="100000"/>
              </a:lnSpc>
              <a:buAutoNum type="alphaUcPeriod"/>
            </a:pPr>
            <a:r>
              <a:rPr lang="en-US" dirty="0"/>
              <a:t>E. Coli </a:t>
            </a:r>
          </a:p>
          <a:p>
            <a:pPr marL="514350" indent="-514350">
              <a:lnSpc>
                <a:spcPct val="100000"/>
              </a:lnSpc>
              <a:buAutoNum type="alphaUcPeriod"/>
            </a:pPr>
            <a:r>
              <a:rPr lang="en-US" dirty="0">
                <a:solidFill>
                  <a:srgbClr val="00B050"/>
                </a:solidFill>
              </a:rPr>
              <a:t>Neisseria </a:t>
            </a:r>
            <a:r>
              <a:rPr lang="en-US" dirty="0" err="1">
                <a:solidFill>
                  <a:srgbClr val="00B050"/>
                </a:solidFill>
              </a:rPr>
              <a:t>meningitidis</a:t>
            </a:r>
            <a:endParaRPr lang="en-US" dirty="0">
              <a:solidFill>
                <a:srgbClr val="00B050"/>
              </a:solidFill>
            </a:endParaRPr>
          </a:p>
          <a:p>
            <a:pPr marL="514350" indent="-514350">
              <a:lnSpc>
                <a:spcPct val="100000"/>
              </a:lnSpc>
              <a:buAutoNum type="alphaUcPeriod"/>
            </a:pPr>
            <a:r>
              <a:rPr lang="en-US" dirty="0"/>
              <a:t>Herpes simplex  </a:t>
            </a:r>
          </a:p>
          <a:p>
            <a:pPr marL="514350" indent="-514350">
              <a:lnSpc>
                <a:spcPct val="100000"/>
              </a:lnSpc>
              <a:buAutoNum type="alphaUcPeriod"/>
            </a:pPr>
            <a:endParaRPr lang="en-US" dirty="0"/>
          </a:p>
        </p:txBody>
      </p:sp>
    </p:spTree>
    <p:extLst>
      <p:ext uri="{BB962C8B-B14F-4D97-AF65-F5344CB8AC3E}">
        <p14:creationId xmlns:p14="http://schemas.microsoft.com/office/powerpoint/2010/main" val="28500685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bacterial causes of meningiti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52651" y="772510"/>
            <a:ext cx="7662862" cy="5400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38449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CSF Analysis </a:t>
            </a:r>
          </a:p>
        </p:txBody>
      </p:sp>
      <p:pic>
        <p:nvPicPr>
          <p:cNvPr id="6" name="Content Placeholder 5"/>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52650" y="1690690"/>
            <a:ext cx="7886700" cy="4495799"/>
          </a:xfrm>
          <a:prstGeom prst="rect">
            <a:avLst/>
          </a:prstGeom>
          <a:noFill/>
          <a:ln>
            <a:noFill/>
          </a:ln>
        </p:spPr>
      </p:pic>
    </p:spTree>
    <p:extLst>
      <p:ext uri="{BB962C8B-B14F-4D97-AF65-F5344CB8AC3E}">
        <p14:creationId xmlns:p14="http://schemas.microsoft.com/office/powerpoint/2010/main" val="31994452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62252" y="1013383"/>
            <a:ext cx="8282353" cy="844119"/>
          </a:xfrm>
        </p:spPr>
        <p:txBody>
          <a:bodyPr>
            <a:noAutofit/>
          </a:bodyPr>
          <a:lstStyle/>
          <a:p>
            <a:pPr>
              <a:lnSpc>
                <a:spcPct val="150000"/>
              </a:lnSpc>
            </a:pPr>
            <a:r>
              <a:rPr lang="en-US" sz="2800" dirty="0">
                <a:latin typeface="+mn-lt"/>
              </a:rPr>
              <a:t>Which of the following would you consider to be abnormal of the CSF?</a:t>
            </a:r>
            <a:endParaRPr lang="en-GB" sz="2800" dirty="0">
              <a:latin typeface="+mn-lt"/>
            </a:endParaRPr>
          </a:p>
        </p:txBody>
      </p:sp>
      <p:pic>
        <p:nvPicPr>
          <p:cNvPr id="7" name="Picture 2" descr="http://www.euns.co.uk/uploads/3/0/3/3/30335393/140363789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06858" y="48085"/>
            <a:ext cx="1222642" cy="95294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426020" y="2282685"/>
            <a:ext cx="7754816" cy="369332"/>
          </a:xfrm>
          <a:prstGeom prst="rect">
            <a:avLst/>
          </a:prstGeom>
          <a:noFill/>
        </p:spPr>
        <p:txBody>
          <a:bodyPr wrap="square" rtlCol="0">
            <a:spAutoFit/>
          </a:bodyPr>
          <a:lstStyle/>
          <a:p>
            <a:endParaRPr lang="en-GB" dirty="0"/>
          </a:p>
        </p:txBody>
      </p:sp>
      <p:sp>
        <p:nvSpPr>
          <p:cNvPr id="8" name="Title 3"/>
          <p:cNvSpPr txBox="1">
            <a:spLocks/>
          </p:cNvSpPr>
          <p:nvPr/>
        </p:nvSpPr>
        <p:spPr>
          <a:xfrm>
            <a:off x="2360079" y="35730"/>
            <a:ext cx="7886700" cy="147474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3600" u="sng" dirty="0"/>
          </a:p>
        </p:txBody>
      </p:sp>
      <p:sp>
        <p:nvSpPr>
          <p:cNvPr id="3" name="TextBox 2"/>
          <p:cNvSpPr txBox="1"/>
          <p:nvPr/>
        </p:nvSpPr>
        <p:spPr>
          <a:xfrm>
            <a:off x="2162251" y="2488129"/>
            <a:ext cx="7631722" cy="3323987"/>
          </a:xfrm>
          <a:prstGeom prst="rect">
            <a:avLst/>
          </a:prstGeom>
          <a:noFill/>
        </p:spPr>
        <p:txBody>
          <a:bodyPr wrap="square" rtlCol="0">
            <a:spAutoFit/>
          </a:bodyPr>
          <a:lstStyle/>
          <a:p>
            <a:pPr marL="342900" indent="-342900">
              <a:lnSpc>
                <a:spcPct val="150000"/>
              </a:lnSpc>
              <a:buAutoNum type="alphaUcPeriod"/>
            </a:pPr>
            <a:r>
              <a:rPr lang="en-GB" sz="2800" dirty="0"/>
              <a:t>Colourless fluid</a:t>
            </a:r>
          </a:p>
          <a:p>
            <a:pPr marL="342900" indent="-342900">
              <a:lnSpc>
                <a:spcPct val="150000"/>
              </a:lnSpc>
              <a:buAutoNum type="alphaUcPeriod"/>
            </a:pPr>
            <a:r>
              <a:rPr lang="en-GB" sz="2800" dirty="0"/>
              <a:t>Protein</a:t>
            </a:r>
          </a:p>
          <a:p>
            <a:pPr marL="342900" indent="-342900">
              <a:lnSpc>
                <a:spcPct val="150000"/>
              </a:lnSpc>
              <a:buAutoNum type="alphaUcPeriod"/>
            </a:pPr>
            <a:r>
              <a:rPr lang="en-GB" sz="2800" dirty="0"/>
              <a:t>Glucose</a:t>
            </a:r>
          </a:p>
          <a:p>
            <a:pPr marL="342900" indent="-342900">
              <a:lnSpc>
                <a:spcPct val="150000"/>
              </a:lnSpc>
              <a:buAutoNum type="alphaUcPeriod"/>
            </a:pPr>
            <a:r>
              <a:rPr lang="en-GB" sz="2800" dirty="0"/>
              <a:t>Lymphocytes</a:t>
            </a:r>
          </a:p>
          <a:p>
            <a:pPr marL="342900" indent="-342900">
              <a:lnSpc>
                <a:spcPct val="150000"/>
              </a:lnSpc>
              <a:buAutoNum type="alphaUcPeriod"/>
            </a:pPr>
            <a:r>
              <a:rPr lang="en-GB" sz="2800" dirty="0"/>
              <a:t>Neutrophils</a:t>
            </a:r>
          </a:p>
        </p:txBody>
      </p:sp>
    </p:spTree>
    <p:extLst>
      <p:ext uri="{BB962C8B-B14F-4D97-AF65-F5344CB8AC3E}">
        <p14:creationId xmlns:p14="http://schemas.microsoft.com/office/powerpoint/2010/main" val="14913901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62252" y="1013383"/>
            <a:ext cx="8282353" cy="844119"/>
          </a:xfrm>
        </p:spPr>
        <p:txBody>
          <a:bodyPr>
            <a:noAutofit/>
          </a:bodyPr>
          <a:lstStyle/>
          <a:p>
            <a:pPr>
              <a:lnSpc>
                <a:spcPct val="150000"/>
              </a:lnSpc>
            </a:pPr>
            <a:r>
              <a:rPr lang="en-US" sz="2800" dirty="0">
                <a:latin typeface="+mn-lt"/>
              </a:rPr>
              <a:t>Which of the following would you consider to be abnormal of the CSF?</a:t>
            </a:r>
            <a:endParaRPr lang="en-GB" sz="2800" dirty="0">
              <a:latin typeface="+mn-lt"/>
            </a:endParaRPr>
          </a:p>
        </p:txBody>
      </p:sp>
      <p:pic>
        <p:nvPicPr>
          <p:cNvPr id="7" name="Picture 2" descr="http://www.euns.co.uk/uploads/3/0/3/3/30335393/140363789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06858" y="48085"/>
            <a:ext cx="1222642" cy="95294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426020" y="2282685"/>
            <a:ext cx="7754816" cy="369332"/>
          </a:xfrm>
          <a:prstGeom prst="rect">
            <a:avLst/>
          </a:prstGeom>
          <a:noFill/>
        </p:spPr>
        <p:txBody>
          <a:bodyPr wrap="square" rtlCol="0">
            <a:spAutoFit/>
          </a:bodyPr>
          <a:lstStyle/>
          <a:p>
            <a:endParaRPr lang="en-GB" dirty="0"/>
          </a:p>
        </p:txBody>
      </p:sp>
      <p:sp>
        <p:nvSpPr>
          <p:cNvPr id="8" name="Title 3"/>
          <p:cNvSpPr txBox="1">
            <a:spLocks/>
          </p:cNvSpPr>
          <p:nvPr/>
        </p:nvSpPr>
        <p:spPr>
          <a:xfrm>
            <a:off x="2360079" y="35730"/>
            <a:ext cx="7886700" cy="147474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3600" u="sng" dirty="0"/>
          </a:p>
        </p:txBody>
      </p:sp>
      <p:sp>
        <p:nvSpPr>
          <p:cNvPr id="3" name="TextBox 2"/>
          <p:cNvSpPr txBox="1"/>
          <p:nvPr/>
        </p:nvSpPr>
        <p:spPr>
          <a:xfrm>
            <a:off x="2162251" y="2488129"/>
            <a:ext cx="7631722" cy="3323987"/>
          </a:xfrm>
          <a:prstGeom prst="rect">
            <a:avLst/>
          </a:prstGeom>
          <a:noFill/>
        </p:spPr>
        <p:txBody>
          <a:bodyPr wrap="square" rtlCol="0">
            <a:spAutoFit/>
          </a:bodyPr>
          <a:lstStyle/>
          <a:p>
            <a:pPr marL="342900" indent="-342900">
              <a:lnSpc>
                <a:spcPct val="150000"/>
              </a:lnSpc>
              <a:buAutoNum type="alphaUcPeriod"/>
            </a:pPr>
            <a:r>
              <a:rPr lang="en-GB" sz="2800" dirty="0"/>
              <a:t>Colourless fluid</a:t>
            </a:r>
          </a:p>
          <a:p>
            <a:pPr marL="342900" indent="-342900">
              <a:lnSpc>
                <a:spcPct val="150000"/>
              </a:lnSpc>
              <a:buAutoNum type="alphaUcPeriod"/>
            </a:pPr>
            <a:r>
              <a:rPr lang="en-GB" sz="2800" dirty="0"/>
              <a:t>Protein</a:t>
            </a:r>
          </a:p>
          <a:p>
            <a:pPr marL="342900" indent="-342900">
              <a:lnSpc>
                <a:spcPct val="150000"/>
              </a:lnSpc>
              <a:buAutoNum type="alphaUcPeriod"/>
            </a:pPr>
            <a:r>
              <a:rPr lang="en-GB" sz="2800" dirty="0"/>
              <a:t>Glucose</a:t>
            </a:r>
          </a:p>
          <a:p>
            <a:pPr marL="342900" indent="-342900">
              <a:lnSpc>
                <a:spcPct val="150000"/>
              </a:lnSpc>
              <a:buAutoNum type="alphaUcPeriod"/>
            </a:pPr>
            <a:r>
              <a:rPr lang="en-GB" sz="2800" dirty="0"/>
              <a:t>Lymphocytes</a:t>
            </a:r>
          </a:p>
          <a:p>
            <a:pPr marL="342900" indent="-342900">
              <a:lnSpc>
                <a:spcPct val="150000"/>
              </a:lnSpc>
              <a:buAutoNum type="alphaUcPeriod"/>
            </a:pPr>
            <a:r>
              <a:rPr lang="en-GB" sz="2800" dirty="0">
                <a:solidFill>
                  <a:srgbClr val="00B050"/>
                </a:solidFill>
              </a:rPr>
              <a:t>Neutrophils</a:t>
            </a:r>
          </a:p>
        </p:txBody>
      </p:sp>
    </p:spTree>
    <p:extLst>
      <p:ext uri="{BB962C8B-B14F-4D97-AF65-F5344CB8AC3E}">
        <p14:creationId xmlns:p14="http://schemas.microsoft.com/office/powerpoint/2010/main" val="24618285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mn-lt"/>
              </a:rPr>
              <a:t>CSF</a:t>
            </a:r>
          </a:p>
        </p:txBody>
      </p:sp>
      <p:sp>
        <p:nvSpPr>
          <p:cNvPr id="3" name="Content Placeholder 2"/>
          <p:cNvSpPr>
            <a:spLocks noGrp="1"/>
          </p:cNvSpPr>
          <p:nvPr>
            <p:ph idx="1"/>
          </p:nvPr>
        </p:nvSpPr>
        <p:spPr>
          <a:xfrm>
            <a:off x="2152650" y="1457325"/>
            <a:ext cx="7886700" cy="4719638"/>
          </a:xfrm>
        </p:spPr>
        <p:txBody>
          <a:bodyPr>
            <a:normAutofit/>
          </a:bodyPr>
          <a:lstStyle/>
          <a:p>
            <a:pPr>
              <a:lnSpc>
                <a:spcPct val="150000"/>
              </a:lnSpc>
            </a:pPr>
            <a:r>
              <a:rPr lang="en-US" sz="3200" dirty="0"/>
              <a:t>Composition : </a:t>
            </a:r>
            <a:r>
              <a:rPr lang="en-US" dirty="0"/>
              <a:t/>
            </a:r>
            <a:br>
              <a:rPr lang="en-US" dirty="0"/>
            </a:br>
            <a:r>
              <a:rPr lang="en-US" dirty="0"/>
              <a:t>- Mostly water (99%)</a:t>
            </a:r>
            <a:br>
              <a:rPr lang="en-US" dirty="0"/>
            </a:br>
            <a:r>
              <a:rPr lang="en-US" dirty="0"/>
              <a:t>- Contains few cells (</a:t>
            </a:r>
            <a:r>
              <a:rPr lang="en-US" dirty="0" err="1"/>
              <a:t>eg</a:t>
            </a:r>
            <a:r>
              <a:rPr lang="en-US" dirty="0"/>
              <a:t>: lymphocytes), glucose, </a:t>
            </a:r>
            <a:br>
              <a:rPr lang="en-US" dirty="0"/>
            </a:br>
            <a:r>
              <a:rPr lang="en-US" dirty="0"/>
              <a:t>  protein and electrolytes</a:t>
            </a:r>
            <a:br>
              <a:rPr lang="en-US" dirty="0"/>
            </a:br>
            <a:r>
              <a:rPr lang="en-US" dirty="0"/>
              <a:t>- Presence of RBCs and neutrophils is ABNORMAL</a:t>
            </a:r>
          </a:p>
          <a:p>
            <a:pPr marL="0" indent="0">
              <a:lnSpc>
                <a:spcPct val="100000"/>
              </a:lnSpc>
              <a:buNone/>
            </a:pPr>
            <a:r>
              <a:rPr lang="en-US" dirty="0"/>
              <a:t/>
            </a:r>
            <a:br>
              <a:rPr lang="en-US" dirty="0"/>
            </a:br>
            <a:endParaRPr lang="en-US" dirty="0"/>
          </a:p>
        </p:txBody>
      </p:sp>
    </p:spTree>
    <p:extLst>
      <p:ext uri="{BB962C8B-B14F-4D97-AF65-F5344CB8AC3E}">
        <p14:creationId xmlns:p14="http://schemas.microsoft.com/office/powerpoint/2010/main" val="26408049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mn-lt"/>
              </a:rPr>
              <a:t>CSF Circulation</a:t>
            </a:r>
          </a:p>
        </p:txBody>
      </p:sp>
      <p:pic>
        <p:nvPicPr>
          <p:cNvPr id="2054" name="Picture 6" descr="Image result for ventricles of the brain anterior view"/>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91752" y="1866901"/>
            <a:ext cx="8008497" cy="3958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40223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2650" y="662153"/>
            <a:ext cx="7886700" cy="5514811"/>
          </a:xfrm>
        </p:spPr>
        <p:txBody>
          <a:bodyPr/>
          <a:lstStyle/>
          <a:p>
            <a:pPr marL="0" indent="0">
              <a:lnSpc>
                <a:spcPct val="150000"/>
              </a:lnSpc>
              <a:buNone/>
            </a:pPr>
            <a:r>
              <a:rPr lang="en-US" dirty="0"/>
              <a:t>Which statement incorrectly describes the Glasgow Coma Scale? </a:t>
            </a:r>
          </a:p>
          <a:p>
            <a:pPr marL="0" indent="0">
              <a:buNone/>
            </a:pPr>
            <a:endParaRPr lang="en-US" dirty="0"/>
          </a:p>
          <a:p>
            <a:pPr marL="514350" indent="-514350">
              <a:buAutoNum type="alphaUcPeriod"/>
            </a:pPr>
            <a:r>
              <a:rPr lang="en-US" dirty="0"/>
              <a:t>The lowest score anyone can receive is 3</a:t>
            </a:r>
          </a:p>
          <a:p>
            <a:pPr marL="514350" indent="-514350">
              <a:lnSpc>
                <a:spcPct val="150000"/>
              </a:lnSpc>
              <a:buAutoNum type="alphaUcPeriod"/>
            </a:pPr>
            <a:r>
              <a:rPr lang="en-US" dirty="0"/>
              <a:t>The score is calculated by assessing eye opening, verbal response and motor response</a:t>
            </a:r>
          </a:p>
          <a:p>
            <a:pPr marL="514350" indent="-514350">
              <a:buAutoNum type="alphaUcPeriod"/>
            </a:pPr>
            <a:r>
              <a:rPr lang="en-US" dirty="0"/>
              <a:t>The highest point one can receive for motor response is 5 </a:t>
            </a:r>
          </a:p>
          <a:p>
            <a:pPr marL="514350" indent="-514350">
              <a:buAutoNum type="alphaUcPeriod"/>
            </a:pPr>
            <a:r>
              <a:rPr lang="en-US" dirty="0"/>
              <a:t>A GCS score of 6 indicates severe injury and coma</a:t>
            </a:r>
          </a:p>
        </p:txBody>
      </p:sp>
    </p:spTree>
    <p:extLst>
      <p:ext uri="{BB962C8B-B14F-4D97-AF65-F5344CB8AC3E}">
        <p14:creationId xmlns:p14="http://schemas.microsoft.com/office/powerpoint/2010/main" val="7109601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2650" y="662153"/>
            <a:ext cx="7886700" cy="5514811"/>
          </a:xfrm>
        </p:spPr>
        <p:txBody>
          <a:bodyPr/>
          <a:lstStyle/>
          <a:p>
            <a:pPr marL="0" indent="0">
              <a:lnSpc>
                <a:spcPct val="150000"/>
              </a:lnSpc>
              <a:buNone/>
            </a:pPr>
            <a:r>
              <a:rPr lang="en-US" dirty="0"/>
              <a:t>Which statement incorrectly describes the Glasgow Coma Scale? </a:t>
            </a:r>
          </a:p>
          <a:p>
            <a:pPr marL="0" indent="0">
              <a:buNone/>
            </a:pPr>
            <a:endParaRPr lang="en-US" dirty="0"/>
          </a:p>
          <a:p>
            <a:pPr marL="514350" indent="-514350">
              <a:buAutoNum type="alphaUcPeriod"/>
            </a:pPr>
            <a:r>
              <a:rPr lang="en-US" dirty="0"/>
              <a:t>The lowest score anyone can receive is 3</a:t>
            </a:r>
          </a:p>
          <a:p>
            <a:pPr marL="514350" indent="-514350">
              <a:lnSpc>
                <a:spcPct val="150000"/>
              </a:lnSpc>
              <a:buAutoNum type="alphaUcPeriod"/>
            </a:pPr>
            <a:r>
              <a:rPr lang="en-US" dirty="0"/>
              <a:t>The score is calculated by assessing eye opening, verbal response and motor response</a:t>
            </a:r>
          </a:p>
          <a:p>
            <a:pPr marL="514350" indent="-514350">
              <a:buAutoNum type="alphaUcPeriod"/>
            </a:pPr>
            <a:r>
              <a:rPr lang="en-US" dirty="0">
                <a:solidFill>
                  <a:srgbClr val="00B050"/>
                </a:solidFill>
              </a:rPr>
              <a:t>The highest point one can receive for motor response is 5 </a:t>
            </a:r>
          </a:p>
          <a:p>
            <a:pPr marL="514350" indent="-514350">
              <a:buAutoNum type="alphaUcPeriod"/>
            </a:pPr>
            <a:r>
              <a:rPr lang="en-US" dirty="0"/>
              <a:t>A GCS score of 6 indicates severe injury and coma</a:t>
            </a:r>
          </a:p>
        </p:txBody>
      </p:sp>
    </p:spTree>
    <p:extLst>
      <p:ext uri="{BB962C8B-B14F-4D97-AF65-F5344CB8AC3E}">
        <p14:creationId xmlns:p14="http://schemas.microsoft.com/office/powerpoint/2010/main" val="1960717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euns.co.uk/uploads/3/0/3/3/30335393/140363789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06858" y="48085"/>
            <a:ext cx="1222642" cy="95294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US" b="1" dirty="0" smtClean="0">
                <a:solidFill>
                  <a:srgbClr val="130E53"/>
                </a:solidFill>
                <a:latin typeface="Helvetica Neue"/>
                <a:cs typeface="Helvetica Neue"/>
              </a:rPr>
              <a:t>We Can’t Cover Everything</a:t>
            </a:r>
            <a:endParaRPr lang="en-GB" dirty="0"/>
          </a:p>
        </p:txBody>
      </p:sp>
      <p:sp>
        <p:nvSpPr>
          <p:cNvPr id="7" name="Content Placeholder 1"/>
          <p:cNvSpPr>
            <a:spLocks noGrp="1"/>
          </p:cNvSpPr>
          <p:nvPr>
            <p:ph sz="half" idx="1"/>
          </p:nvPr>
        </p:nvSpPr>
        <p:spPr>
          <a:xfrm>
            <a:off x="1524001" y="1893002"/>
            <a:ext cx="3148013" cy="4351338"/>
          </a:xfrm>
        </p:spPr>
        <p:txBody>
          <a:bodyPr>
            <a:normAutofit/>
          </a:bodyPr>
          <a:lstStyle/>
          <a:p>
            <a:r>
              <a:rPr lang="en-GB" sz="2400" dirty="0"/>
              <a:t>Basic neural signalling</a:t>
            </a:r>
          </a:p>
          <a:p>
            <a:r>
              <a:rPr lang="en-GB" sz="2400" dirty="0"/>
              <a:t>The autonomic nervous system</a:t>
            </a:r>
          </a:p>
          <a:p>
            <a:r>
              <a:rPr lang="en-GB" sz="2400" dirty="0"/>
              <a:t>Neuropharmacology</a:t>
            </a:r>
          </a:p>
          <a:p>
            <a:r>
              <a:rPr lang="en-GB" sz="2400" dirty="0"/>
              <a:t>Sensory transduction</a:t>
            </a:r>
          </a:p>
          <a:p>
            <a:r>
              <a:rPr lang="en-GB" sz="2400" dirty="0"/>
              <a:t>Sensory pathways</a:t>
            </a:r>
          </a:p>
          <a:p>
            <a:r>
              <a:rPr lang="en-GB" sz="2400" dirty="0"/>
              <a:t>Motor systems</a:t>
            </a:r>
          </a:p>
          <a:p>
            <a:r>
              <a:rPr lang="en-GB" sz="2400" dirty="0"/>
              <a:t>Cortical functions</a:t>
            </a:r>
          </a:p>
          <a:p>
            <a:r>
              <a:rPr lang="en-GB" sz="2400" dirty="0"/>
              <a:t>Development of the nervous system</a:t>
            </a:r>
          </a:p>
        </p:txBody>
      </p:sp>
      <p:sp>
        <p:nvSpPr>
          <p:cNvPr id="8" name="Content Placeholder 1"/>
          <p:cNvSpPr>
            <a:spLocks noGrp="1"/>
          </p:cNvSpPr>
          <p:nvPr>
            <p:ph sz="half" idx="1"/>
          </p:nvPr>
        </p:nvSpPr>
        <p:spPr>
          <a:xfrm>
            <a:off x="7519988" y="1879427"/>
            <a:ext cx="3148013" cy="4351338"/>
          </a:xfrm>
        </p:spPr>
        <p:txBody>
          <a:bodyPr>
            <a:normAutofit lnSpcReduction="10000"/>
          </a:bodyPr>
          <a:lstStyle/>
          <a:p>
            <a:r>
              <a:rPr lang="en-GB" sz="2400" dirty="0" err="1"/>
              <a:t>Neuroinflammatory</a:t>
            </a:r>
            <a:r>
              <a:rPr lang="en-GB" sz="2400" dirty="0"/>
              <a:t> disease</a:t>
            </a:r>
          </a:p>
          <a:p>
            <a:r>
              <a:rPr lang="en-GB" sz="2400" dirty="0"/>
              <a:t>Infections of the nervous system</a:t>
            </a:r>
          </a:p>
          <a:p>
            <a:r>
              <a:rPr lang="en-GB" sz="2400" dirty="0"/>
              <a:t>Cerebrovascular disease</a:t>
            </a:r>
          </a:p>
          <a:p>
            <a:r>
              <a:rPr lang="en-GB" sz="2400" dirty="0"/>
              <a:t>Dementia</a:t>
            </a:r>
          </a:p>
          <a:p>
            <a:r>
              <a:rPr lang="en-GB" sz="2400" dirty="0"/>
              <a:t>Diseases of the cord</a:t>
            </a:r>
          </a:p>
          <a:p>
            <a:r>
              <a:rPr lang="en-GB" sz="2400" dirty="0"/>
              <a:t>Seizure and epilepsy</a:t>
            </a:r>
          </a:p>
          <a:p>
            <a:r>
              <a:rPr lang="en-GB" sz="2400" dirty="0"/>
              <a:t>Lumbar puncture</a:t>
            </a:r>
          </a:p>
          <a:p>
            <a:r>
              <a:rPr lang="en-GB" sz="2400" dirty="0"/>
              <a:t>Psychiatry</a:t>
            </a:r>
          </a:p>
          <a:p>
            <a:pPr marL="0" indent="0">
              <a:buNone/>
            </a:pPr>
            <a:endParaRPr lang="en-GB" dirty="0" smtClean="0"/>
          </a:p>
          <a:p>
            <a:endParaRPr lang="en-GB" dirty="0"/>
          </a:p>
        </p:txBody>
      </p:sp>
      <p:sp>
        <p:nvSpPr>
          <p:cNvPr id="9" name="Content Placeholder 1"/>
          <p:cNvSpPr>
            <a:spLocks noGrp="1"/>
          </p:cNvSpPr>
          <p:nvPr>
            <p:ph sz="half" idx="1"/>
          </p:nvPr>
        </p:nvSpPr>
        <p:spPr>
          <a:xfrm>
            <a:off x="4518987" y="1898677"/>
            <a:ext cx="3148013" cy="4351338"/>
          </a:xfrm>
        </p:spPr>
        <p:txBody>
          <a:bodyPr>
            <a:normAutofit fontScale="92500"/>
          </a:bodyPr>
          <a:lstStyle/>
          <a:p>
            <a:r>
              <a:rPr lang="en-GB" sz="2400" dirty="0"/>
              <a:t>Diseases of the motor system</a:t>
            </a:r>
          </a:p>
          <a:p>
            <a:r>
              <a:rPr lang="en-GB" sz="2400" dirty="0"/>
              <a:t>Peripheral neuropathies</a:t>
            </a:r>
          </a:p>
          <a:p>
            <a:r>
              <a:rPr lang="en-GB" sz="2400" dirty="0"/>
              <a:t>Special senses</a:t>
            </a:r>
          </a:p>
          <a:p>
            <a:r>
              <a:rPr lang="en-GB" sz="2400" dirty="0"/>
              <a:t>Reflex arcs</a:t>
            </a:r>
          </a:p>
          <a:p>
            <a:r>
              <a:rPr lang="en-GB" sz="2400" dirty="0"/>
              <a:t>CNS neoplastic disease </a:t>
            </a:r>
          </a:p>
          <a:p>
            <a:r>
              <a:rPr lang="en-GB" sz="2400" dirty="0"/>
              <a:t>The ventricular system, ICP, hydrocephalus and herniation</a:t>
            </a:r>
          </a:p>
          <a:p>
            <a:r>
              <a:rPr lang="en-GB" sz="2400" dirty="0"/>
              <a:t>Clinical examination of the nervous system</a:t>
            </a:r>
          </a:p>
        </p:txBody>
      </p:sp>
    </p:spTree>
    <p:extLst>
      <p:ext uri="{BB962C8B-B14F-4D97-AF65-F5344CB8AC3E}">
        <p14:creationId xmlns:p14="http://schemas.microsoft.com/office/powerpoint/2010/main" val="3556003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www.euns.co.uk/uploads/3/0/3/3/30335393/140363789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06858" y="48085"/>
            <a:ext cx="1222642" cy="95294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104293" y="2212794"/>
            <a:ext cx="7754816" cy="369332"/>
          </a:xfrm>
          <a:prstGeom prst="rect">
            <a:avLst/>
          </a:prstGeom>
          <a:noFill/>
        </p:spPr>
        <p:txBody>
          <a:bodyPr wrap="square" rtlCol="0">
            <a:spAutoFit/>
          </a:bodyPr>
          <a:lstStyle/>
          <a:p>
            <a:endParaRPr lang="en-GB" dirty="0"/>
          </a:p>
        </p:txBody>
      </p:sp>
      <p:sp>
        <p:nvSpPr>
          <p:cNvPr id="9" name="TextBox 8"/>
          <p:cNvSpPr txBox="1"/>
          <p:nvPr/>
        </p:nvSpPr>
        <p:spPr>
          <a:xfrm>
            <a:off x="1857114" y="5836658"/>
            <a:ext cx="4062046" cy="584775"/>
          </a:xfrm>
          <a:prstGeom prst="rect">
            <a:avLst/>
          </a:prstGeom>
          <a:noFill/>
          <a:ln w="57150">
            <a:solidFill>
              <a:srgbClr val="FF0000"/>
            </a:solidFill>
          </a:ln>
        </p:spPr>
        <p:txBody>
          <a:bodyPr wrap="square" rtlCol="0">
            <a:spAutoFit/>
          </a:bodyPr>
          <a:lstStyle/>
          <a:p>
            <a:r>
              <a:rPr lang="en-GB" sz="3200" dirty="0"/>
              <a:t>GCS less than 8 = Coma</a:t>
            </a:r>
          </a:p>
        </p:txBody>
      </p:sp>
      <p:graphicFrame>
        <p:nvGraphicFramePr>
          <p:cNvPr id="3" name="Table 2"/>
          <p:cNvGraphicFramePr>
            <a:graphicFrameLocks noGrp="1"/>
          </p:cNvGraphicFramePr>
          <p:nvPr>
            <p:extLst/>
          </p:nvPr>
        </p:nvGraphicFramePr>
        <p:xfrm>
          <a:off x="2731698" y="1079405"/>
          <a:ext cx="7004649" cy="4408146"/>
        </p:xfrm>
        <a:graphic>
          <a:graphicData uri="http://schemas.openxmlformats.org/drawingml/2006/table">
            <a:tbl>
              <a:tblPr firstRow="1" bandRow="1">
                <a:tableStyleId>{5940675A-B579-460E-94D1-54222C63F5DA}</a:tableStyleId>
              </a:tblPr>
              <a:tblGrid>
                <a:gridCol w="2312751">
                  <a:extLst>
                    <a:ext uri="{9D8B030D-6E8A-4147-A177-3AD203B41FA5}">
                      <a16:colId xmlns:a16="http://schemas.microsoft.com/office/drawing/2014/main" xmlns="" val="20000"/>
                    </a:ext>
                  </a:extLst>
                </a:gridCol>
                <a:gridCol w="2345949">
                  <a:extLst>
                    <a:ext uri="{9D8B030D-6E8A-4147-A177-3AD203B41FA5}">
                      <a16:colId xmlns:a16="http://schemas.microsoft.com/office/drawing/2014/main" xmlns="" val="20001"/>
                    </a:ext>
                  </a:extLst>
                </a:gridCol>
                <a:gridCol w="2345949">
                  <a:extLst>
                    <a:ext uri="{9D8B030D-6E8A-4147-A177-3AD203B41FA5}">
                      <a16:colId xmlns:a16="http://schemas.microsoft.com/office/drawing/2014/main" xmlns="" val="20002"/>
                    </a:ext>
                  </a:extLst>
                </a:gridCol>
              </a:tblGrid>
              <a:tr h="370840">
                <a:tc>
                  <a:txBody>
                    <a:bodyPr/>
                    <a:lstStyle/>
                    <a:p>
                      <a:pPr algn="ctr"/>
                      <a:r>
                        <a:rPr lang="en-GB" sz="2400" b="1" dirty="0"/>
                        <a:t>Response</a:t>
                      </a:r>
                    </a:p>
                  </a:txBody>
                  <a:tcPr/>
                </a:tc>
                <a:tc>
                  <a:txBody>
                    <a:bodyPr/>
                    <a:lstStyle/>
                    <a:p>
                      <a:pPr algn="ctr"/>
                      <a:r>
                        <a:rPr lang="en-GB" sz="2400" b="1" dirty="0"/>
                        <a:t>Scale</a:t>
                      </a:r>
                    </a:p>
                  </a:txBody>
                  <a:tcPr/>
                </a:tc>
                <a:tc>
                  <a:txBody>
                    <a:bodyPr/>
                    <a:lstStyle/>
                    <a:p>
                      <a:pPr algn="ctr"/>
                      <a:r>
                        <a:rPr lang="en-GB" sz="2400" b="1" dirty="0"/>
                        <a:t>Score</a:t>
                      </a:r>
                    </a:p>
                  </a:txBody>
                  <a:tcPr/>
                </a:tc>
                <a:extLst>
                  <a:ext uri="{0D108BD9-81ED-4DB2-BD59-A6C34878D82A}">
                    <a16:rowId xmlns:a16="http://schemas.microsoft.com/office/drawing/2014/main" xmlns="" val="10000"/>
                  </a:ext>
                </a:extLst>
              </a:tr>
              <a:tr h="1085826">
                <a:tc>
                  <a:txBody>
                    <a:bodyPr/>
                    <a:lstStyle/>
                    <a:p>
                      <a:pPr algn="ctr"/>
                      <a:r>
                        <a:rPr lang="en-GB" sz="2400" b="1" dirty="0"/>
                        <a:t>Eye Opening </a:t>
                      </a:r>
                    </a:p>
                  </a:txBody>
                  <a:tcPr anchor="ctr"/>
                </a:tc>
                <a:tc>
                  <a:txBody>
                    <a:bodyPr/>
                    <a:lstStyle/>
                    <a:p>
                      <a:r>
                        <a:rPr lang="en-GB" sz="1600" b="1" dirty="0"/>
                        <a:t>Spontaneous</a:t>
                      </a:r>
                      <a:br>
                        <a:rPr lang="en-GB" sz="1600" b="1" dirty="0"/>
                      </a:br>
                      <a:r>
                        <a:rPr lang="en-GB" sz="1600" b="1" dirty="0"/>
                        <a:t>To command</a:t>
                      </a:r>
                      <a:br>
                        <a:rPr lang="en-GB" sz="1600" b="1" dirty="0"/>
                      </a:br>
                      <a:r>
                        <a:rPr lang="en-GB" sz="1600" b="1" dirty="0"/>
                        <a:t>To pain</a:t>
                      </a:r>
                      <a:br>
                        <a:rPr lang="en-GB" sz="1600" b="1" dirty="0"/>
                      </a:br>
                      <a:r>
                        <a:rPr lang="en-GB" sz="1600" b="1" dirty="0"/>
                        <a:t>None</a:t>
                      </a:r>
                    </a:p>
                  </a:txBody>
                  <a:tcPr/>
                </a:tc>
                <a:tc>
                  <a:txBody>
                    <a:bodyPr/>
                    <a:lstStyle/>
                    <a:p>
                      <a:pPr algn="ctr"/>
                      <a:r>
                        <a:rPr lang="en-GB" sz="1600" b="1" dirty="0"/>
                        <a:t>4</a:t>
                      </a:r>
                      <a:br>
                        <a:rPr lang="en-GB" sz="1600" b="1" dirty="0"/>
                      </a:br>
                      <a:r>
                        <a:rPr lang="en-GB" sz="1600" b="1" dirty="0"/>
                        <a:t>3</a:t>
                      </a:r>
                      <a:br>
                        <a:rPr lang="en-GB" sz="1600" b="1" dirty="0"/>
                      </a:br>
                      <a:r>
                        <a:rPr lang="en-GB" sz="1600" b="1" dirty="0"/>
                        <a:t>2</a:t>
                      </a:r>
                    </a:p>
                    <a:p>
                      <a:pPr algn="ctr"/>
                      <a:r>
                        <a:rPr lang="en-GB" sz="1600" b="1" dirty="0"/>
                        <a:t>1</a:t>
                      </a:r>
                    </a:p>
                  </a:txBody>
                  <a:tcPr/>
                </a:tc>
                <a:extLst>
                  <a:ext uri="{0D108BD9-81ED-4DB2-BD59-A6C34878D82A}">
                    <a16:rowId xmlns:a16="http://schemas.microsoft.com/office/drawing/2014/main" xmlns="" val="10001"/>
                  </a:ext>
                </a:extLst>
              </a:tr>
              <a:tr h="370840">
                <a:tc>
                  <a:txBody>
                    <a:bodyPr/>
                    <a:lstStyle/>
                    <a:p>
                      <a:pPr algn="ctr"/>
                      <a:r>
                        <a:rPr lang="en-GB" sz="2400" b="1" dirty="0"/>
                        <a:t>Verbal Response</a:t>
                      </a:r>
                    </a:p>
                  </a:txBody>
                  <a:tcPr anchor="ctr"/>
                </a:tc>
                <a:tc>
                  <a:txBody>
                    <a:bodyPr/>
                    <a:lstStyle/>
                    <a:p>
                      <a:r>
                        <a:rPr lang="en-GB" sz="1600" b="1" dirty="0"/>
                        <a:t>Orientated</a:t>
                      </a:r>
                      <a:br>
                        <a:rPr lang="en-GB" sz="1600" b="1" dirty="0"/>
                      </a:br>
                      <a:r>
                        <a:rPr lang="en-GB" sz="1600" b="1" dirty="0"/>
                        <a:t>Confused</a:t>
                      </a:r>
                      <a:br>
                        <a:rPr lang="en-GB" sz="1600" b="1" dirty="0"/>
                      </a:br>
                      <a:r>
                        <a:rPr lang="en-GB" sz="1600" b="1" dirty="0"/>
                        <a:t>Words</a:t>
                      </a:r>
                    </a:p>
                    <a:p>
                      <a:r>
                        <a:rPr lang="en-GB" sz="1600" b="1" dirty="0"/>
                        <a:t>Sounds</a:t>
                      </a:r>
                      <a:br>
                        <a:rPr lang="en-GB" sz="1600" b="1" dirty="0"/>
                      </a:br>
                      <a:r>
                        <a:rPr lang="en-GB" sz="1600" b="1" dirty="0"/>
                        <a:t>None</a:t>
                      </a:r>
                    </a:p>
                  </a:txBody>
                  <a:tcPr/>
                </a:tc>
                <a:tc>
                  <a:txBody>
                    <a:bodyPr/>
                    <a:lstStyle/>
                    <a:p>
                      <a:pPr algn="ctr"/>
                      <a:r>
                        <a:rPr lang="en-GB" sz="1600" b="1" dirty="0"/>
                        <a:t>5</a:t>
                      </a:r>
                      <a:br>
                        <a:rPr lang="en-GB" sz="1600" b="1" dirty="0"/>
                      </a:br>
                      <a:r>
                        <a:rPr lang="en-GB" sz="1600" b="1" dirty="0"/>
                        <a:t>4</a:t>
                      </a:r>
                      <a:br>
                        <a:rPr lang="en-GB" sz="1600" b="1" dirty="0"/>
                      </a:br>
                      <a:r>
                        <a:rPr lang="en-GB" sz="1600" b="1" dirty="0"/>
                        <a:t>3</a:t>
                      </a:r>
                      <a:br>
                        <a:rPr lang="en-GB" sz="1600" b="1" dirty="0"/>
                      </a:br>
                      <a:r>
                        <a:rPr lang="en-GB" sz="1600" b="1" dirty="0"/>
                        <a:t>2</a:t>
                      </a:r>
                    </a:p>
                    <a:p>
                      <a:pPr algn="ctr"/>
                      <a:r>
                        <a:rPr lang="en-GB" sz="1600" b="1" dirty="0"/>
                        <a:t>1</a:t>
                      </a:r>
                    </a:p>
                  </a:txBody>
                  <a:tcPr/>
                </a:tc>
                <a:extLst>
                  <a:ext uri="{0D108BD9-81ED-4DB2-BD59-A6C34878D82A}">
                    <a16:rowId xmlns:a16="http://schemas.microsoft.com/office/drawing/2014/main" xmlns="" val="10002"/>
                  </a:ext>
                </a:extLst>
              </a:tr>
              <a:tr h="370840">
                <a:tc>
                  <a:txBody>
                    <a:bodyPr/>
                    <a:lstStyle/>
                    <a:p>
                      <a:pPr algn="ctr"/>
                      <a:r>
                        <a:rPr lang="en-GB" sz="2400" b="1" dirty="0"/>
                        <a:t>Motor</a:t>
                      </a:r>
                      <a:r>
                        <a:rPr lang="en-GB" sz="2400" b="1" baseline="0" dirty="0"/>
                        <a:t> Response</a:t>
                      </a:r>
                      <a:endParaRPr lang="en-GB" sz="2400" b="1" dirty="0"/>
                    </a:p>
                  </a:txBody>
                  <a:tcPr anchor="ctr"/>
                </a:tc>
                <a:tc>
                  <a:txBody>
                    <a:bodyPr/>
                    <a:lstStyle/>
                    <a:p>
                      <a:r>
                        <a:rPr lang="en-GB" sz="1600" b="1" dirty="0"/>
                        <a:t>Obeys commands</a:t>
                      </a:r>
                      <a:br>
                        <a:rPr lang="en-GB" sz="1600" b="1" dirty="0"/>
                      </a:br>
                      <a:r>
                        <a:rPr lang="en-GB" sz="1600" b="1" dirty="0"/>
                        <a:t>Localises</a:t>
                      </a:r>
                      <a:r>
                        <a:rPr lang="en-GB" sz="1600" b="1" baseline="0" dirty="0"/>
                        <a:t> pain </a:t>
                      </a:r>
                      <a:br>
                        <a:rPr lang="en-GB" sz="1600" b="1" baseline="0" dirty="0"/>
                      </a:br>
                      <a:r>
                        <a:rPr lang="en-GB" sz="1600" b="1" baseline="0" dirty="0"/>
                        <a:t>Flexion/withdrawal</a:t>
                      </a:r>
                      <a:br>
                        <a:rPr lang="en-GB" sz="1600" b="1" baseline="0" dirty="0"/>
                      </a:br>
                      <a:r>
                        <a:rPr lang="en-GB" sz="1600" b="1" baseline="0" dirty="0"/>
                        <a:t>Abnormal flexion</a:t>
                      </a:r>
                      <a:br>
                        <a:rPr lang="en-GB" sz="1600" b="1" baseline="0" dirty="0"/>
                      </a:br>
                      <a:r>
                        <a:rPr lang="en-GB" sz="1600" b="1" baseline="0" dirty="0"/>
                        <a:t>Extends to pain </a:t>
                      </a:r>
                      <a:br>
                        <a:rPr lang="en-GB" sz="1600" b="1" baseline="0" dirty="0"/>
                      </a:br>
                      <a:r>
                        <a:rPr lang="en-GB" sz="1600" b="1" baseline="0" dirty="0"/>
                        <a:t>None</a:t>
                      </a:r>
                      <a:endParaRPr lang="en-GB" sz="1600" b="1" dirty="0"/>
                    </a:p>
                  </a:txBody>
                  <a:tcPr/>
                </a:tc>
                <a:tc>
                  <a:txBody>
                    <a:bodyPr/>
                    <a:lstStyle/>
                    <a:p>
                      <a:pPr algn="ctr"/>
                      <a:r>
                        <a:rPr lang="en-GB" sz="1600" b="1" dirty="0"/>
                        <a:t>6</a:t>
                      </a:r>
                      <a:br>
                        <a:rPr lang="en-GB" sz="1600" b="1" dirty="0"/>
                      </a:br>
                      <a:r>
                        <a:rPr lang="en-GB" sz="1600" b="1" dirty="0"/>
                        <a:t>5</a:t>
                      </a:r>
                      <a:br>
                        <a:rPr lang="en-GB" sz="1600" b="1" dirty="0"/>
                      </a:br>
                      <a:r>
                        <a:rPr lang="en-GB" sz="1600" b="1" dirty="0"/>
                        <a:t>4</a:t>
                      </a:r>
                      <a:br>
                        <a:rPr lang="en-GB" sz="1600" b="1" dirty="0"/>
                      </a:br>
                      <a:r>
                        <a:rPr lang="en-GB" sz="1600" b="1" dirty="0"/>
                        <a:t>3</a:t>
                      </a:r>
                    </a:p>
                    <a:p>
                      <a:pPr algn="ctr"/>
                      <a:r>
                        <a:rPr lang="en-GB" sz="1600" b="1" dirty="0"/>
                        <a:t>2</a:t>
                      </a:r>
                      <a:br>
                        <a:rPr lang="en-GB" sz="1600" b="1" dirty="0"/>
                      </a:br>
                      <a:r>
                        <a:rPr lang="en-GB" sz="1600" b="1" dirty="0"/>
                        <a:t>1</a:t>
                      </a:r>
                    </a:p>
                  </a:txBody>
                  <a:tcPr/>
                </a:tc>
                <a:extLst>
                  <a:ext uri="{0D108BD9-81ED-4DB2-BD59-A6C34878D82A}">
                    <a16:rowId xmlns:a16="http://schemas.microsoft.com/office/drawing/2014/main" xmlns="" val="10003"/>
                  </a:ext>
                </a:extLst>
              </a:tr>
            </a:tbl>
          </a:graphicData>
        </a:graphic>
      </p:graphicFrame>
      <p:sp>
        <p:nvSpPr>
          <p:cNvPr id="11" name="TextBox 10"/>
          <p:cNvSpPr txBox="1"/>
          <p:nvPr/>
        </p:nvSpPr>
        <p:spPr>
          <a:xfrm>
            <a:off x="6234021" y="5836658"/>
            <a:ext cx="4062046" cy="584775"/>
          </a:xfrm>
          <a:prstGeom prst="rect">
            <a:avLst/>
          </a:prstGeom>
          <a:noFill/>
          <a:ln w="57150">
            <a:solidFill>
              <a:srgbClr val="FF0000"/>
            </a:solidFill>
          </a:ln>
        </p:spPr>
        <p:txBody>
          <a:bodyPr wrap="square" rtlCol="0">
            <a:spAutoFit/>
          </a:bodyPr>
          <a:lstStyle/>
          <a:p>
            <a:r>
              <a:rPr lang="en-GB" sz="3200" dirty="0"/>
              <a:t>Highest = 15 Lowest =3</a:t>
            </a:r>
          </a:p>
        </p:txBody>
      </p:sp>
      <p:sp>
        <p:nvSpPr>
          <p:cNvPr id="12" name="Title 3"/>
          <p:cNvSpPr txBox="1">
            <a:spLocks/>
          </p:cNvSpPr>
          <p:nvPr/>
        </p:nvSpPr>
        <p:spPr>
          <a:xfrm>
            <a:off x="2409367" y="89114"/>
            <a:ext cx="7886700" cy="7801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Helvetica Neue"/>
              </a:rPr>
              <a:t>Glasgow Coma Scale</a:t>
            </a:r>
            <a:endParaRPr lang="en-GB" sz="3600" dirty="0"/>
          </a:p>
        </p:txBody>
      </p:sp>
    </p:spTree>
    <p:extLst>
      <p:ext uri="{BB962C8B-B14F-4D97-AF65-F5344CB8AC3E}">
        <p14:creationId xmlns:p14="http://schemas.microsoft.com/office/powerpoint/2010/main" val="36234480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solidFill>
                  <a:srgbClr val="130E53"/>
                </a:solidFill>
                <a:latin typeface="Helvetica Neue"/>
                <a:cs typeface="Helvetica Neue"/>
              </a:rPr>
              <a:t>Part 3</a:t>
            </a:r>
            <a:endParaRPr lang="en-GB" b="1" dirty="0"/>
          </a:p>
        </p:txBody>
      </p:sp>
      <p:sp>
        <p:nvSpPr>
          <p:cNvPr id="6" name="Text Placeholder 5"/>
          <p:cNvSpPr>
            <a:spLocks noGrp="1"/>
          </p:cNvSpPr>
          <p:nvPr>
            <p:ph type="body" idx="1"/>
          </p:nvPr>
        </p:nvSpPr>
        <p:spPr/>
        <p:txBody>
          <a:bodyPr/>
          <a:lstStyle/>
          <a:p>
            <a:r>
              <a:rPr lang="en-GB" dirty="0" smtClean="0"/>
              <a:t>Scott Morrison</a:t>
            </a:r>
          </a:p>
          <a:p>
            <a:r>
              <a:rPr lang="en-GB" i="1" dirty="0" smtClean="0"/>
              <a:t>s1306163@sms.ed.ac.uk</a:t>
            </a:r>
            <a:endParaRPr lang="en-GB" i="1" dirty="0"/>
          </a:p>
        </p:txBody>
      </p:sp>
      <p:pic>
        <p:nvPicPr>
          <p:cNvPr id="9" name="Picture 8" descr="EUNS_logo.jpg"/>
          <p:cNvPicPr>
            <a:picLocks noChangeAspect="1"/>
          </p:cNvPicPr>
          <p:nvPr/>
        </p:nvPicPr>
        <p:blipFill>
          <a:blip r:embed="rId3"/>
          <a:srcRect l="1538" t="22016" b="7533"/>
          <a:stretch>
            <a:fillRect/>
          </a:stretch>
        </p:blipFill>
        <p:spPr>
          <a:xfrm>
            <a:off x="1524001" y="76200"/>
            <a:ext cx="4745255" cy="1186314"/>
          </a:xfrm>
          <a:prstGeom prst="rect">
            <a:avLst/>
          </a:prstGeom>
        </p:spPr>
      </p:pic>
      <p:pic>
        <p:nvPicPr>
          <p:cNvPr id="10" name="Picture 4" descr="http://logonoid.com/images/university-of-edinburgh-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97465" y="76200"/>
            <a:ext cx="1177998" cy="1186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34226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rgbClr val="130E53"/>
                </a:solidFill>
                <a:latin typeface="Helvetica Neue"/>
                <a:cs typeface="Helvetica Neue"/>
              </a:rPr>
              <a:t>The Vestibular System</a:t>
            </a:r>
            <a:endParaRPr lang="en-GB" dirty="0"/>
          </a:p>
        </p:txBody>
      </p:sp>
      <p:sp>
        <p:nvSpPr>
          <p:cNvPr id="5" name="Content Placeholder 4"/>
          <p:cNvSpPr>
            <a:spLocks noGrp="1"/>
          </p:cNvSpPr>
          <p:nvPr>
            <p:ph idx="1"/>
          </p:nvPr>
        </p:nvSpPr>
        <p:spPr/>
        <p:txBody>
          <a:bodyPr/>
          <a:lstStyle/>
          <a:p>
            <a:pPr marL="0" indent="0">
              <a:buNone/>
            </a:pPr>
            <a:r>
              <a:rPr lang="en-GB" dirty="0" smtClean="0"/>
              <a:t> </a:t>
            </a:r>
            <a:endParaRPr lang="en-GB" dirty="0"/>
          </a:p>
        </p:txBody>
      </p:sp>
      <p:pic>
        <p:nvPicPr>
          <p:cNvPr id="7" name="Picture 2" descr="http://www.euns.co.uk/uploads/3/0/3/3/30335393/140363789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06858" y="48085"/>
            <a:ext cx="1222642" cy="95294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404110" y="2080260"/>
            <a:ext cx="1143000" cy="394335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6854190" y="2080260"/>
            <a:ext cx="1143000" cy="394335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2335530" y="3929688"/>
            <a:ext cx="1143000" cy="461665"/>
          </a:xfrm>
          <a:prstGeom prst="rect">
            <a:avLst/>
          </a:prstGeom>
          <a:noFill/>
        </p:spPr>
        <p:txBody>
          <a:bodyPr wrap="square" rtlCol="0">
            <a:spAutoFit/>
          </a:bodyPr>
          <a:lstStyle/>
          <a:p>
            <a:pPr algn="ctr"/>
            <a:r>
              <a:rPr lang="en-GB" sz="2400" b="1" dirty="0"/>
              <a:t>BONE</a:t>
            </a:r>
          </a:p>
        </p:txBody>
      </p:sp>
      <p:sp>
        <p:nvSpPr>
          <p:cNvPr id="13" name="TextBox 12"/>
          <p:cNvSpPr txBox="1"/>
          <p:nvPr/>
        </p:nvSpPr>
        <p:spPr>
          <a:xfrm>
            <a:off x="6854190" y="3821103"/>
            <a:ext cx="1143000" cy="461665"/>
          </a:xfrm>
          <a:prstGeom prst="rect">
            <a:avLst/>
          </a:prstGeom>
          <a:noFill/>
        </p:spPr>
        <p:txBody>
          <a:bodyPr wrap="square" rtlCol="0">
            <a:spAutoFit/>
          </a:bodyPr>
          <a:lstStyle/>
          <a:p>
            <a:pPr algn="ctr"/>
            <a:r>
              <a:rPr lang="en-GB" sz="2400" b="1" dirty="0"/>
              <a:t>BONE</a:t>
            </a:r>
          </a:p>
        </p:txBody>
      </p:sp>
      <p:sp>
        <p:nvSpPr>
          <p:cNvPr id="16" name="TextBox 15"/>
          <p:cNvSpPr txBox="1"/>
          <p:nvPr/>
        </p:nvSpPr>
        <p:spPr>
          <a:xfrm>
            <a:off x="4431030" y="2173876"/>
            <a:ext cx="1733550" cy="830997"/>
          </a:xfrm>
          <a:prstGeom prst="rect">
            <a:avLst/>
          </a:prstGeom>
          <a:noFill/>
        </p:spPr>
        <p:txBody>
          <a:bodyPr wrap="square" rtlCol="0">
            <a:spAutoFit/>
          </a:bodyPr>
          <a:lstStyle/>
          <a:p>
            <a:pPr algn="ctr"/>
            <a:r>
              <a:rPr lang="en-GB" sz="2400" b="1" dirty="0"/>
              <a:t>BONY LABYRINTH</a:t>
            </a:r>
          </a:p>
        </p:txBody>
      </p:sp>
    </p:spTree>
    <p:extLst>
      <p:ext uri="{BB962C8B-B14F-4D97-AF65-F5344CB8AC3E}">
        <p14:creationId xmlns:p14="http://schemas.microsoft.com/office/powerpoint/2010/main" val="411118609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547110" y="2080260"/>
            <a:ext cx="3307080" cy="394335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p:cNvSpPr>
            <a:spLocks noGrp="1"/>
          </p:cNvSpPr>
          <p:nvPr>
            <p:ph type="title"/>
          </p:nvPr>
        </p:nvSpPr>
        <p:spPr/>
        <p:txBody>
          <a:bodyPr/>
          <a:lstStyle/>
          <a:p>
            <a:r>
              <a:rPr lang="en-US" b="1" dirty="0" smtClean="0">
                <a:solidFill>
                  <a:srgbClr val="130E53"/>
                </a:solidFill>
                <a:latin typeface="Helvetica Neue"/>
                <a:cs typeface="Helvetica Neue"/>
              </a:rPr>
              <a:t>The Vestibular System</a:t>
            </a:r>
            <a:endParaRPr lang="en-GB" dirty="0"/>
          </a:p>
        </p:txBody>
      </p:sp>
      <p:sp>
        <p:nvSpPr>
          <p:cNvPr id="5" name="Content Placeholder 4"/>
          <p:cNvSpPr>
            <a:spLocks noGrp="1"/>
          </p:cNvSpPr>
          <p:nvPr>
            <p:ph idx="1"/>
          </p:nvPr>
        </p:nvSpPr>
        <p:spPr/>
        <p:txBody>
          <a:bodyPr/>
          <a:lstStyle/>
          <a:p>
            <a:pPr marL="0" indent="0">
              <a:buNone/>
            </a:pPr>
            <a:r>
              <a:rPr lang="en-GB" dirty="0" smtClean="0"/>
              <a:t> </a:t>
            </a:r>
            <a:endParaRPr lang="en-GB" dirty="0"/>
          </a:p>
        </p:txBody>
      </p:sp>
      <p:pic>
        <p:nvPicPr>
          <p:cNvPr id="7" name="Picture 2" descr="http://www.euns.co.uk/uploads/3/0/3/3/30335393/140363789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06858" y="48085"/>
            <a:ext cx="1222642" cy="95294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404110" y="2080260"/>
            <a:ext cx="1143000" cy="394335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6854190" y="2080260"/>
            <a:ext cx="1143000" cy="394335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2335530" y="3929688"/>
            <a:ext cx="1143000" cy="461665"/>
          </a:xfrm>
          <a:prstGeom prst="rect">
            <a:avLst/>
          </a:prstGeom>
          <a:noFill/>
        </p:spPr>
        <p:txBody>
          <a:bodyPr wrap="square" rtlCol="0">
            <a:spAutoFit/>
          </a:bodyPr>
          <a:lstStyle/>
          <a:p>
            <a:pPr algn="ctr"/>
            <a:r>
              <a:rPr lang="en-GB" sz="2400" b="1" dirty="0"/>
              <a:t>BONE</a:t>
            </a:r>
          </a:p>
        </p:txBody>
      </p:sp>
      <p:sp>
        <p:nvSpPr>
          <p:cNvPr id="13" name="TextBox 12"/>
          <p:cNvSpPr txBox="1"/>
          <p:nvPr/>
        </p:nvSpPr>
        <p:spPr>
          <a:xfrm>
            <a:off x="6854190" y="3821103"/>
            <a:ext cx="1143000" cy="461665"/>
          </a:xfrm>
          <a:prstGeom prst="rect">
            <a:avLst/>
          </a:prstGeom>
          <a:noFill/>
        </p:spPr>
        <p:txBody>
          <a:bodyPr wrap="square" rtlCol="0">
            <a:spAutoFit/>
          </a:bodyPr>
          <a:lstStyle/>
          <a:p>
            <a:pPr algn="ctr"/>
            <a:r>
              <a:rPr lang="en-GB" sz="2400" b="1" dirty="0"/>
              <a:t>BONE</a:t>
            </a:r>
          </a:p>
        </p:txBody>
      </p:sp>
      <p:sp>
        <p:nvSpPr>
          <p:cNvPr id="14" name="TextBox 13"/>
          <p:cNvSpPr txBox="1"/>
          <p:nvPr/>
        </p:nvSpPr>
        <p:spPr>
          <a:xfrm>
            <a:off x="4429125" y="5561142"/>
            <a:ext cx="1733550" cy="400110"/>
          </a:xfrm>
          <a:prstGeom prst="rect">
            <a:avLst/>
          </a:prstGeom>
          <a:noFill/>
        </p:spPr>
        <p:txBody>
          <a:bodyPr wrap="square" rtlCol="0">
            <a:spAutoFit/>
          </a:bodyPr>
          <a:lstStyle/>
          <a:p>
            <a:pPr algn="ctr"/>
            <a:r>
              <a:rPr lang="en-GB" sz="2000" b="1" dirty="0"/>
              <a:t>PERILYMPH</a:t>
            </a:r>
          </a:p>
        </p:txBody>
      </p:sp>
      <p:sp>
        <p:nvSpPr>
          <p:cNvPr id="16" name="TextBox 15"/>
          <p:cNvSpPr txBox="1"/>
          <p:nvPr/>
        </p:nvSpPr>
        <p:spPr>
          <a:xfrm>
            <a:off x="4431030" y="2173876"/>
            <a:ext cx="1733550" cy="830997"/>
          </a:xfrm>
          <a:prstGeom prst="rect">
            <a:avLst/>
          </a:prstGeom>
          <a:noFill/>
        </p:spPr>
        <p:txBody>
          <a:bodyPr wrap="square" rtlCol="0">
            <a:spAutoFit/>
          </a:bodyPr>
          <a:lstStyle/>
          <a:p>
            <a:pPr algn="ctr"/>
            <a:r>
              <a:rPr lang="en-GB" sz="2400" b="1" dirty="0"/>
              <a:t>BONY LABYRINTH</a:t>
            </a:r>
          </a:p>
        </p:txBody>
      </p:sp>
    </p:spTree>
    <p:extLst>
      <p:ext uri="{BB962C8B-B14F-4D97-AF65-F5344CB8AC3E}">
        <p14:creationId xmlns:p14="http://schemas.microsoft.com/office/powerpoint/2010/main" val="153617716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547110" y="2080260"/>
            <a:ext cx="3307080" cy="394335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4324350" y="3188970"/>
            <a:ext cx="1943100" cy="1943100"/>
          </a:xfrm>
          <a:prstGeom prst="ellipse">
            <a:avLst/>
          </a:prstGeom>
          <a:solidFill>
            <a:schemeClr val="accent2">
              <a:lumMod val="75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p:cNvSpPr>
            <a:spLocks noGrp="1"/>
          </p:cNvSpPr>
          <p:nvPr>
            <p:ph type="title"/>
          </p:nvPr>
        </p:nvSpPr>
        <p:spPr/>
        <p:txBody>
          <a:bodyPr/>
          <a:lstStyle/>
          <a:p>
            <a:r>
              <a:rPr lang="en-US" b="1" dirty="0" smtClean="0">
                <a:solidFill>
                  <a:srgbClr val="130E53"/>
                </a:solidFill>
                <a:latin typeface="Helvetica Neue"/>
                <a:cs typeface="Helvetica Neue"/>
              </a:rPr>
              <a:t>The Vestibular System</a:t>
            </a:r>
            <a:endParaRPr lang="en-GB" dirty="0"/>
          </a:p>
        </p:txBody>
      </p:sp>
      <p:sp>
        <p:nvSpPr>
          <p:cNvPr id="5" name="Content Placeholder 4"/>
          <p:cNvSpPr>
            <a:spLocks noGrp="1"/>
          </p:cNvSpPr>
          <p:nvPr>
            <p:ph idx="1"/>
          </p:nvPr>
        </p:nvSpPr>
        <p:spPr/>
        <p:txBody>
          <a:bodyPr/>
          <a:lstStyle/>
          <a:p>
            <a:pPr marL="0" indent="0">
              <a:buNone/>
            </a:pPr>
            <a:r>
              <a:rPr lang="en-GB" dirty="0" smtClean="0"/>
              <a:t> </a:t>
            </a:r>
            <a:endParaRPr lang="en-GB" dirty="0"/>
          </a:p>
        </p:txBody>
      </p:sp>
      <p:pic>
        <p:nvPicPr>
          <p:cNvPr id="7" name="Picture 2" descr="http://www.euns.co.uk/uploads/3/0/3/3/30335393/140363789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06858" y="48085"/>
            <a:ext cx="1222642" cy="95294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404110" y="2080260"/>
            <a:ext cx="1143000" cy="394335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6854190" y="2080260"/>
            <a:ext cx="1143000" cy="394335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4495800" y="3360420"/>
            <a:ext cx="1600200" cy="1600200"/>
          </a:xfrm>
          <a:prstGeom prst="ellipse">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2335530" y="3929688"/>
            <a:ext cx="1143000" cy="461665"/>
          </a:xfrm>
          <a:prstGeom prst="rect">
            <a:avLst/>
          </a:prstGeom>
          <a:noFill/>
        </p:spPr>
        <p:txBody>
          <a:bodyPr wrap="square" rtlCol="0">
            <a:spAutoFit/>
          </a:bodyPr>
          <a:lstStyle/>
          <a:p>
            <a:pPr algn="ctr"/>
            <a:r>
              <a:rPr lang="en-GB" sz="2400" b="1" dirty="0"/>
              <a:t>BONE</a:t>
            </a:r>
          </a:p>
        </p:txBody>
      </p:sp>
      <p:sp>
        <p:nvSpPr>
          <p:cNvPr id="13" name="TextBox 12"/>
          <p:cNvSpPr txBox="1"/>
          <p:nvPr/>
        </p:nvSpPr>
        <p:spPr>
          <a:xfrm>
            <a:off x="6854190" y="3821103"/>
            <a:ext cx="1143000" cy="461665"/>
          </a:xfrm>
          <a:prstGeom prst="rect">
            <a:avLst/>
          </a:prstGeom>
          <a:noFill/>
        </p:spPr>
        <p:txBody>
          <a:bodyPr wrap="square" rtlCol="0">
            <a:spAutoFit/>
          </a:bodyPr>
          <a:lstStyle/>
          <a:p>
            <a:pPr algn="ctr"/>
            <a:r>
              <a:rPr lang="en-GB" sz="2400" b="1" dirty="0"/>
              <a:t>BONE</a:t>
            </a:r>
          </a:p>
        </p:txBody>
      </p:sp>
      <p:sp>
        <p:nvSpPr>
          <p:cNvPr id="14" name="TextBox 13"/>
          <p:cNvSpPr txBox="1"/>
          <p:nvPr/>
        </p:nvSpPr>
        <p:spPr>
          <a:xfrm>
            <a:off x="4429125" y="5561142"/>
            <a:ext cx="1733550" cy="400110"/>
          </a:xfrm>
          <a:prstGeom prst="rect">
            <a:avLst/>
          </a:prstGeom>
          <a:noFill/>
        </p:spPr>
        <p:txBody>
          <a:bodyPr wrap="square" rtlCol="0">
            <a:spAutoFit/>
          </a:bodyPr>
          <a:lstStyle/>
          <a:p>
            <a:pPr algn="ctr"/>
            <a:r>
              <a:rPr lang="en-GB" sz="2000" b="1" dirty="0"/>
              <a:t>PERILYMPH</a:t>
            </a:r>
          </a:p>
        </p:txBody>
      </p:sp>
      <p:sp>
        <p:nvSpPr>
          <p:cNvPr id="16" name="TextBox 15"/>
          <p:cNvSpPr txBox="1"/>
          <p:nvPr/>
        </p:nvSpPr>
        <p:spPr>
          <a:xfrm>
            <a:off x="4431030" y="2173876"/>
            <a:ext cx="1733550" cy="830997"/>
          </a:xfrm>
          <a:prstGeom prst="rect">
            <a:avLst/>
          </a:prstGeom>
          <a:noFill/>
        </p:spPr>
        <p:txBody>
          <a:bodyPr wrap="square" rtlCol="0">
            <a:spAutoFit/>
          </a:bodyPr>
          <a:lstStyle/>
          <a:p>
            <a:pPr algn="ctr"/>
            <a:r>
              <a:rPr lang="en-GB" sz="2400" b="1" dirty="0"/>
              <a:t>BONY LABYRINTH</a:t>
            </a:r>
          </a:p>
        </p:txBody>
      </p:sp>
      <p:sp>
        <p:nvSpPr>
          <p:cNvPr id="17" name="TextBox 16"/>
          <p:cNvSpPr txBox="1"/>
          <p:nvPr/>
        </p:nvSpPr>
        <p:spPr>
          <a:xfrm>
            <a:off x="7856221" y="2326371"/>
            <a:ext cx="2527935" cy="830997"/>
          </a:xfrm>
          <a:prstGeom prst="rect">
            <a:avLst/>
          </a:prstGeom>
          <a:noFill/>
        </p:spPr>
        <p:txBody>
          <a:bodyPr wrap="square" rtlCol="0">
            <a:spAutoFit/>
          </a:bodyPr>
          <a:lstStyle/>
          <a:p>
            <a:pPr algn="ctr"/>
            <a:r>
              <a:rPr lang="en-GB" sz="2400" b="1" dirty="0"/>
              <a:t>MEMRANOUS LABYRINTH</a:t>
            </a:r>
          </a:p>
        </p:txBody>
      </p:sp>
      <p:cxnSp>
        <p:nvCxnSpPr>
          <p:cNvPr id="19" name="Straight Arrow Connector 18"/>
          <p:cNvCxnSpPr>
            <a:endCxn id="10" idx="7"/>
          </p:cNvCxnSpPr>
          <p:nvPr/>
        </p:nvCxnSpPr>
        <p:spPr>
          <a:xfrm flipH="1">
            <a:off x="5982890" y="2741870"/>
            <a:ext cx="2181940" cy="73166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381651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547110" y="2080260"/>
            <a:ext cx="3307080" cy="394335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4324350" y="3188970"/>
            <a:ext cx="1943100" cy="1943100"/>
          </a:xfrm>
          <a:prstGeom prst="ellipse">
            <a:avLst/>
          </a:prstGeom>
          <a:solidFill>
            <a:schemeClr val="accent2">
              <a:lumMod val="75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p:cNvSpPr>
            <a:spLocks noGrp="1"/>
          </p:cNvSpPr>
          <p:nvPr>
            <p:ph type="title"/>
          </p:nvPr>
        </p:nvSpPr>
        <p:spPr/>
        <p:txBody>
          <a:bodyPr/>
          <a:lstStyle/>
          <a:p>
            <a:r>
              <a:rPr lang="en-US" b="1" dirty="0" smtClean="0">
                <a:solidFill>
                  <a:srgbClr val="130E53"/>
                </a:solidFill>
                <a:latin typeface="Helvetica Neue"/>
                <a:cs typeface="Helvetica Neue"/>
              </a:rPr>
              <a:t>The Vestibular System</a:t>
            </a:r>
            <a:endParaRPr lang="en-GB" dirty="0"/>
          </a:p>
        </p:txBody>
      </p:sp>
      <p:sp>
        <p:nvSpPr>
          <p:cNvPr id="5" name="Content Placeholder 4"/>
          <p:cNvSpPr>
            <a:spLocks noGrp="1"/>
          </p:cNvSpPr>
          <p:nvPr>
            <p:ph idx="1"/>
          </p:nvPr>
        </p:nvSpPr>
        <p:spPr/>
        <p:txBody>
          <a:bodyPr/>
          <a:lstStyle/>
          <a:p>
            <a:pPr marL="0" indent="0">
              <a:buNone/>
            </a:pPr>
            <a:r>
              <a:rPr lang="en-GB" dirty="0" smtClean="0"/>
              <a:t> </a:t>
            </a:r>
            <a:endParaRPr lang="en-GB" dirty="0"/>
          </a:p>
        </p:txBody>
      </p:sp>
      <p:pic>
        <p:nvPicPr>
          <p:cNvPr id="7" name="Picture 2" descr="http://www.euns.co.uk/uploads/3/0/3/3/30335393/140363789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06858" y="48085"/>
            <a:ext cx="1222642" cy="95294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404110" y="2080260"/>
            <a:ext cx="1143000" cy="394335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6854190" y="2080260"/>
            <a:ext cx="1143000" cy="394335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4495800" y="3360420"/>
            <a:ext cx="1600200" cy="1600200"/>
          </a:xfrm>
          <a:prstGeom prst="ellipse">
            <a:avLst/>
          </a:prstGeom>
          <a:solidFill>
            <a:schemeClr val="accent4">
              <a:lumMod val="40000"/>
              <a:lumOff val="60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2335530" y="3929688"/>
            <a:ext cx="1143000" cy="461665"/>
          </a:xfrm>
          <a:prstGeom prst="rect">
            <a:avLst/>
          </a:prstGeom>
          <a:noFill/>
        </p:spPr>
        <p:txBody>
          <a:bodyPr wrap="square" rtlCol="0">
            <a:spAutoFit/>
          </a:bodyPr>
          <a:lstStyle/>
          <a:p>
            <a:pPr algn="ctr"/>
            <a:r>
              <a:rPr lang="en-GB" sz="2400" b="1" dirty="0"/>
              <a:t>BONE</a:t>
            </a:r>
          </a:p>
        </p:txBody>
      </p:sp>
      <p:sp>
        <p:nvSpPr>
          <p:cNvPr id="13" name="TextBox 12"/>
          <p:cNvSpPr txBox="1"/>
          <p:nvPr/>
        </p:nvSpPr>
        <p:spPr>
          <a:xfrm>
            <a:off x="6854190" y="3821103"/>
            <a:ext cx="1143000" cy="461665"/>
          </a:xfrm>
          <a:prstGeom prst="rect">
            <a:avLst/>
          </a:prstGeom>
          <a:noFill/>
        </p:spPr>
        <p:txBody>
          <a:bodyPr wrap="square" rtlCol="0">
            <a:spAutoFit/>
          </a:bodyPr>
          <a:lstStyle/>
          <a:p>
            <a:pPr algn="ctr"/>
            <a:r>
              <a:rPr lang="en-GB" sz="2400" b="1" dirty="0"/>
              <a:t>BONE</a:t>
            </a:r>
          </a:p>
        </p:txBody>
      </p:sp>
      <p:sp>
        <p:nvSpPr>
          <p:cNvPr id="14" name="TextBox 13"/>
          <p:cNvSpPr txBox="1"/>
          <p:nvPr/>
        </p:nvSpPr>
        <p:spPr>
          <a:xfrm>
            <a:off x="4429125" y="5561142"/>
            <a:ext cx="1733550" cy="400110"/>
          </a:xfrm>
          <a:prstGeom prst="rect">
            <a:avLst/>
          </a:prstGeom>
          <a:noFill/>
        </p:spPr>
        <p:txBody>
          <a:bodyPr wrap="square" rtlCol="0">
            <a:spAutoFit/>
          </a:bodyPr>
          <a:lstStyle/>
          <a:p>
            <a:pPr algn="ctr"/>
            <a:r>
              <a:rPr lang="en-GB" sz="2000" b="1" dirty="0"/>
              <a:t>PERILYMPH</a:t>
            </a:r>
          </a:p>
        </p:txBody>
      </p:sp>
      <p:sp>
        <p:nvSpPr>
          <p:cNvPr id="16" name="TextBox 15"/>
          <p:cNvSpPr txBox="1"/>
          <p:nvPr/>
        </p:nvSpPr>
        <p:spPr>
          <a:xfrm>
            <a:off x="4431030" y="2173876"/>
            <a:ext cx="1733550" cy="830997"/>
          </a:xfrm>
          <a:prstGeom prst="rect">
            <a:avLst/>
          </a:prstGeom>
          <a:noFill/>
        </p:spPr>
        <p:txBody>
          <a:bodyPr wrap="square" rtlCol="0">
            <a:spAutoFit/>
          </a:bodyPr>
          <a:lstStyle/>
          <a:p>
            <a:pPr algn="ctr"/>
            <a:r>
              <a:rPr lang="en-GB" sz="2400" b="1" dirty="0"/>
              <a:t>BONY LABYRINTH</a:t>
            </a:r>
          </a:p>
        </p:txBody>
      </p:sp>
      <p:sp>
        <p:nvSpPr>
          <p:cNvPr id="17" name="TextBox 16"/>
          <p:cNvSpPr txBox="1"/>
          <p:nvPr/>
        </p:nvSpPr>
        <p:spPr>
          <a:xfrm>
            <a:off x="7856221" y="2326371"/>
            <a:ext cx="2527935" cy="830997"/>
          </a:xfrm>
          <a:prstGeom prst="rect">
            <a:avLst/>
          </a:prstGeom>
          <a:noFill/>
        </p:spPr>
        <p:txBody>
          <a:bodyPr wrap="square" rtlCol="0">
            <a:spAutoFit/>
          </a:bodyPr>
          <a:lstStyle/>
          <a:p>
            <a:pPr algn="ctr"/>
            <a:r>
              <a:rPr lang="en-GB" sz="2400" b="1" dirty="0"/>
              <a:t>MEMRANOUS LABYRINTH</a:t>
            </a:r>
          </a:p>
        </p:txBody>
      </p:sp>
      <p:cxnSp>
        <p:nvCxnSpPr>
          <p:cNvPr id="19" name="Straight Arrow Connector 18"/>
          <p:cNvCxnSpPr>
            <a:endCxn id="10" idx="7"/>
          </p:cNvCxnSpPr>
          <p:nvPr/>
        </p:nvCxnSpPr>
        <p:spPr>
          <a:xfrm flipH="1">
            <a:off x="5982890" y="2741870"/>
            <a:ext cx="2181940" cy="73166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418410" y="3956478"/>
            <a:ext cx="1733550" cy="400110"/>
          </a:xfrm>
          <a:prstGeom prst="rect">
            <a:avLst/>
          </a:prstGeom>
          <a:noFill/>
        </p:spPr>
        <p:txBody>
          <a:bodyPr wrap="square" rtlCol="0">
            <a:spAutoFit/>
          </a:bodyPr>
          <a:lstStyle/>
          <a:p>
            <a:pPr algn="ctr"/>
            <a:r>
              <a:rPr lang="en-GB" sz="2000" b="1" dirty="0"/>
              <a:t>ENDOLYMPH</a:t>
            </a:r>
          </a:p>
        </p:txBody>
      </p:sp>
    </p:spTree>
    <p:extLst>
      <p:ext uri="{BB962C8B-B14F-4D97-AF65-F5344CB8AC3E}">
        <p14:creationId xmlns:p14="http://schemas.microsoft.com/office/powerpoint/2010/main" val="371808205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rgbClr val="130E53"/>
                </a:solidFill>
                <a:latin typeface="Helvetica Neue"/>
                <a:cs typeface="Helvetica Neue"/>
              </a:rPr>
              <a:t>Central Connections</a:t>
            </a:r>
            <a:endParaRPr lang="en-GB" dirty="0"/>
          </a:p>
        </p:txBody>
      </p:sp>
      <p:sp>
        <p:nvSpPr>
          <p:cNvPr id="2" name="Content Placeholder 1"/>
          <p:cNvSpPr>
            <a:spLocks noGrp="1"/>
          </p:cNvSpPr>
          <p:nvPr>
            <p:ph sz="half" idx="1"/>
          </p:nvPr>
        </p:nvSpPr>
        <p:spPr/>
        <p:txBody>
          <a:bodyPr/>
          <a:lstStyle/>
          <a:p>
            <a:pPr marL="0" indent="0">
              <a:buNone/>
            </a:pPr>
            <a:r>
              <a:rPr lang="en-GB" dirty="0" smtClean="0"/>
              <a:t> </a:t>
            </a:r>
            <a:endParaRPr lang="en-GB" dirty="0"/>
          </a:p>
        </p:txBody>
      </p:sp>
      <p:sp>
        <p:nvSpPr>
          <p:cNvPr id="8" name="Content Placeholder 7"/>
          <p:cNvSpPr>
            <a:spLocks noGrp="1"/>
          </p:cNvSpPr>
          <p:nvPr>
            <p:ph sz="half" idx="2"/>
          </p:nvPr>
        </p:nvSpPr>
        <p:spPr>
          <a:xfrm>
            <a:off x="6340633" y="2650967"/>
            <a:ext cx="3886200" cy="2700655"/>
          </a:xfrm>
        </p:spPr>
        <p:txBody>
          <a:bodyPr/>
          <a:lstStyle/>
          <a:p>
            <a:pPr marL="0" indent="0">
              <a:buNone/>
            </a:pPr>
            <a:r>
              <a:rPr lang="en-GB" dirty="0" smtClean="0"/>
              <a:t>Four pairs of nuclei:</a:t>
            </a:r>
          </a:p>
          <a:p>
            <a:pPr marL="514350" indent="-514350">
              <a:buFont typeface="+mj-lt"/>
              <a:buAutoNum type="arabicPeriod"/>
            </a:pPr>
            <a:r>
              <a:rPr lang="en-GB" dirty="0" smtClean="0"/>
              <a:t>Superior</a:t>
            </a:r>
          </a:p>
          <a:p>
            <a:pPr marL="514350" indent="-514350">
              <a:buFont typeface="+mj-lt"/>
              <a:buAutoNum type="arabicPeriod"/>
            </a:pPr>
            <a:r>
              <a:rPr lang="en-GB" dirty="0" smtClean="0"/>
              <a:t>Medial</a:t>
            </a:r>
          </a:p>
          <a:p>
            <a:pPr marL="514350" indent="-514350">
              <a:buFont typeface="+mj-lt"/>
              <a:buAutoNum type="arabicPeriod"/>
            </a:pPr>
            <a:r>
              <a:rPr lang="en-GB" dirty="0" smtClean="0"/>
              <a:t>Lateral</a:t>
            </a:r>
          </a:p>
          <a:p>
            <a:pPr marL="514350" indent="-514350">
              <a:buFont typeface="+mj-lt"/>
              <a:buAutoNum type="arabicPeriod"/>
            </a:pPr>
            <a:r>
              <a:rPr lang="en-GB" dirty="0" smtClean="0"/>
              <a:t>Descending</a:t>
            </a:r>
            <a:endParaRPr lang="en-GB" dirty="0"/>
          </a:p>
        </p:txBody>
      </p:sp>
      <p:pic>
        <p:nvPicPr>
          <p:cNvPr id="7" name="Picture 2" descr="http://www.euns.co.uk/uploads/3/0/3/3/30335393/140363789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06858" y="48085"/>
            <a:ext cx="1222642" cy="95294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sp.yimg.com/xj/th?id=OIP.Mbf918b9c20bf10dae6befc22f65c5ea6H0&amp;pid=15.1&amp;P=0&amp;w=300&amp;h=3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9656" y="1621082"/>
            <a:ext cx="3776345" cy="5057605"/>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2867552" y="3362404"/>
            <a:ext cx="586422" cy="1277780"/>
            <a:chOff x="1745298" y="3148011"/>
            <a:chExt cx="586422" cy="1277780"/>
          </a:xfrm>
        </p:grpSpPr>
        <p:sp>
          <p:nvSpPr>
            <p:cNvPr id="3" name="Oval 2"/>
            <p:cNvSpPr/>
            <p:nvPr/>
          </p:nvSpPr>
          <p:spPr>
            <a:xfrm>
              <a:off x="1943100" y="3148011"/>
              <a:ext cx="194310" cy="29718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1939608" y="4128611"/>
              <a:ext cx="194310" cy="29718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2137410" y="3638311"/>
              <a:ext cx="194310" cy="29718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1745298" y="3639105"/>
              <a:ext cx="194310" cy="29718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 name="Group 12"/>
          <p:cNvGrpSpPr/>
          <p:nvPr/>
        </p:nvGrpSpPr>
        <p:grpSpPr>
          <a:xfrm flipH="1">
            <a:off x="4795519" y="3362404"/>
            <a:ext cx="614364" cy="1277780"/>
            <a:chOff x="1745298" y="3148011"/>
            <a:chExt cx="586422" cy="1277780"/>
          </a:xfrm>
        </p:grpSpPr>
        <p:sp>
          <p:nvSpPr>
            <p:cNvPr id="14" name="Oval 13"/>
            <p:cNvSpPr/>
            <p:nvPr/>
          </p:nvSpPr>
          <p:spPr>
            <a:xfrm>
              <a:off x="1943100" y="3148011"/>
              <a:ext cx="194310" cy="29718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1939608" y="4128611"/>
              <a:ext cx="194310" cy="29718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2137410" y="3638311"/>
              <a:ext cx="194310" cy="29718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1745298" y="3639105"/>
              <a:ext cx="194310" cy="29718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25122820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rgbClr val="130E53"/>
                </a:solidFill>
                <a:latin typeface="Helvetica Neue"/>
              </a:rPr>
              <a:t>Medial and Lateral</a:t>
            </a:r>
            <a:endParaRPr lang="en-GB" dirty="0"/>
          </a:p>
        </p:txBody>
      </p:sp>
      <p:sp>
        <p:nvSpPr>
          <p:cNvPr id="2" name="Text Placeholder 1"/>
          <p:cNvSpPr>
            <a:spLocks noGrp="1"/>
          </p:cNvSpPr>
          <p:nvPr>
            <p:ph type="body" idx="1"/>
          </p:nvPr>
        </p:nvSpPr>
        <p:spPr/>
        <p:txBody>
          <a:bodyPr/>
          <a:lstStyle/>
          <a:p>
            <a:r>
              <a:rPr lang="en-GB" dirty="0" smtClean="0">
                <a:solidFill>
                  <a:srgbClr val="FF0000"/>
                </a:solidFill>
              </a:rPr>
              <a:t>M</a:t>
            </a:r>
            <a:r>
              <a:rPr lang="en-GB" dirty="0" smtClean="0"/>
              <a:t>edial (Ipsilateral, </a:t>
            </a:r>
            <a:r>
              <a:rPr lang="en-GB" dirty="0" smtClean="0">
                <a:solidFill>
                  <a:srgbClr val="FF0000"/>
                </a:solidFill>
              </a:rPr>
              <a:t>M</a:t>
            </a:r>
            <a:r>
              <a:rPr lang="en-GB" dirty="0" smtClean="0"/>
              <a:t>aybe bilateral)</a:t>
            </a:r>
            <a:endParaRPr lang="en-GB" dirty="0"/>
          </a:p>
        </p:txBody>
      </p:sp>
      <p:sp>
        <p:nvSpPr>
          <p:cNvPr id="3" name="Content Placeholder 2"/>
          <p:cNvSpPr>
            <a:spLocks noGrp="1"/>
          </p:cNvSpPr>
          <p:nvPr>
            <p:ph sz="half" idx="2"/>
          </p:nvPr>
        </p:nvSpPr>
        <p:spPr/>
        <p:txBody>
          <a:bodyPr>
            <a:normAutofit fontScale="92500" lnSpcReduction="10000"/>
          </a:bodyPr>
          <a:lstStyle/>
          <a:p>
            <a:r>
              <a:rPr lang="en-GB" dirty="0" smtClean="0"/>
              <a:t>Up and down</a:t>
            </a:r>
          </a:p>
          <a:p>
            <a:r>
              <a:rPr lang="en-GB" dirty="0"/>
              <a:t>M</a:t>
            </a:r>
            <a:r>
              <a:rPr lang="en-GB" dirty="0" smtClean="0"/>
              <a:t>edial longitudinal fasciculus</a:t>
            </a:r>
          </a:p>
          <a:p>
            <a:pPr marL="0" indent="0">
              <a:buNone/>
            </a:pPr>
            <a:endParaRPr lang="en-GB" dirty="0" smtClean="0"/>
          </a:p>
          <a:p>
            <a:r>
              <a:rPr lang="en-GB" dirty="0" smtClean="0"/>
              <a:t>Up to the eyes</a:t>
            </a:r>
          </a:p>
          <a:p>
            <a:r>
              <a:rPr lang="en-GB" dirty="0" smtClean="0"/>
              <a:t>Down to the spine (medial </a:t>
            </a:r>
            <a:r>
              <a:rPr lang="en-GB" dirty="0" err="1" smtClean="0"/>
              <a:t>vestibulospinal</a:t>
            </a:r>
            <a:r>
              <a:rPr lang="en-GB" dirty="0" smtClean="0"/>
              <a:t> tract)</a:t>
            </a:r>
          </a:p>
          <a:p>
            <a:endParaRPr lang="en-GB" dirty="0"/>
          </a:p>
          <a:p>
            <a:r>
              <a:rPr lang="en-GB" dirty="0" err="1" smtClean="0"/>
              <a:t>Semicircular</a:t>
            </a:r>
            <a:r>
              <a:rPr lang="en-GB" dirty="0" smtClean="0"/>
              <a:t> canals</a:t>
            </a:r>
            <a:endParaRPr lang="en-GB" dirty="0"/>
          </a:p>
        </p:txBody>
      </p:sp>
      <p:sp>
        <p:nvSpPr>
          <p:cNvPr id="6" name="Text Placeholder 5"/>
          <p:cNvSpPr>
            <a:spLocks noGrp="1"/>
          </p:cNvSpPr>
          <p:nvPr>
            <p:ph type="body" sz="quarter" idx="3"/>
          </p:nvPr>
        </p:nvSpPr>
        <p:spPr/>
        <p:txBody>
          <a:bodyPr/>
          <a:lstStyle/>
          <a:p>
            <a:r>
              <a:rPr lang="en-GB" dirty="0" smtClean="0"/>
              <a:t>Lateral (Ipsilateral)</a:t>
            </a:r>
          </a:p>
          <a:p>
            <a:endParaRPr lang="en-GB" dirty="0"/>
          </a:p>
        </p:txBody>
      </p:sp>
      <p:sp>
        <p:nvSpPr>
          <p:cNvPr id="8" name="Content Placeholder 7"/>
          <p:cNvSpPr>
            <a:spLocks noGrp="1"/>
          </p:cNvSpPr>
          <p:nvPr>
            <p:ph sz="quarter" idx="4"/>
          </p:nvPr>
        </p:nvSpPr>
        <p:spPr/>
        <p:txBody>
          <a:bodyPr/>
          <a:lstStyle/>
          <a:p>
            <a:r>
              <a:rPr lang="en-GB" dirty="0" smtClean="0"/>
              <a:t>Down</a:t>
            </a:r>
          </a:p>
          <a:p>
            <a:endParaRPr lang="en-GB" dirty="0"/>
          </a:p>
          <a:p>
            <a:r>
              <a:rPr lang="en-GB" dirty="0" smtClean="0"/>
              <a:t>Lateral </a:t>
            </a:r>
            <a:r>
              <a:rPr lang="en-GB" dirty="0" err="1" smtClean="0"/>
              <a:t>vestibulospinal</a:t>
            </a:r>
            <a:r>
              <a:rPr lang="en-GB" dirty="0" smtClean="0"/>
              <a:t> tract</a:t>
            </a:r>
          </a:p>
          <a:p>
            <a:endParaRPr lang="en-GB" dirty="0"/>
          </a:p>
          <a:p>
            <a:r>
              <a:rPr lang="en-GB" dirty="0" err="1" smtClean="0"/>
              <a:t>Semicircular</a:t>
            </a:r>
            <a:r>
              <a:rPr lang="en-GB" dirty="0" smtClean="0"/>
              <a:t> canals</a:t>
            </a:r>
          </a:p>
          <a:p>
            <a:r>
              <a:rPr lang="en-GB" dirty="0" smtClean="0"/>
              <a:t>Otolith organs</a:t>
            </a:r>
          </a:p>
        </p:txBody>
      </p:sp>
      <p:pic>
        <p:nvPicPr>
          <p:cNvPr id="7" name="Picture 2" descr="http://www.euns.co.uk/uploads/3/0/3/3/30335393/140363789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06858" y="48085"/>
            <a:ext cx="1222642" cy="952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127817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52650" y="425204"/>
            <a:ext cx="7886700" cy="1325563"/>
          </a:xfrm>
        </p:spPr>
        <p:txBody>
          <a:bodyPr/>
          <a:lstStyle/>
          <a:p>
            <a:r>
              <a:rPr lang="en-US" b="1" dirty="0" smtClean="0">
                <a:solidFill>
                  <a:srgbClr val="130E53"/>
                </a:solidFill>
                <a:latin typeface="Helvetica Neue"/>
                <a:cs typeface="Helvetica Neue"/>
              </a:rPr>
              <a:t>Superior Vestibular Nuclei</a:t>
            </a:r>
            <a:endParaRPr lang="en-GB" dirty="0"/>
          </a:p>
        </p:txBody>
      </p:sp>
      <p:sp>
        <p:nvSpPr>
          <p:cNvPr id="2" name="Content Placeholder 1"/>
          <p:cNvSpPr>
            <a:spLocks noGrp="1"/>
          </p:cNvSpPr>
          <p:nvPr>
            <p:ph sz="half" idx="1"/>
          </p:nvPr>
        </p:nvSpPr>
        <p:spPr>
          <a:xfrm>
            <a:off x="3621757" y="2457450"/>
            <a:ext cx="2359943" cy="3719512"/>
          </a:xfrm>
        </p:spPr>
        <p:txBody>
          <a:bodyPr>
            <a:normAutofit fontScale="62500" lnSpcReduction="20000"/>
          </a:bodyPr>
          <a:lstStyle/>
          <a:p>
            <a:pPr marL="0" indent="0">
              <a:buNone/>
            </a:pPr>
            <a:r>
              <a:rPr lang="en-GB" dirty="0" smtClean="0"/>
              <a:t> </a:t>
            </a:r>
            <a:endParaRPr lang="en-GB" dirty="0"/>
          </a:p>
        </p:txBody>
      </p:sp>
      <p:sp>
        <p:nvSpPr>
          <p:cNvPr id="8" name="Content Placeholder 7"/>
          <p:cNvSpPr>
            <a:spLocks noGrp="1"/>
          </p:cNvSpPr>
          <p:nvPr>
            <p:ph sz="half" idx="2"/>
          </p:nvPr>
        </p:nvSpPr>
        <p:spPr>
          <a:xfrm>
            <a:off x="6804660" y="1825626"/>
            <a:ext cx="3234690" cy="1671955"/>
          </a:xfrm>
        </p:spPr>
        <p:txBody>
          <a:bodyPr>
            <a:normAutofit fontScale="62500" lnSpcReduction="20000"/>
          </a:bodyPr>
          <a:lstStyle/>
          <a:p>
            <a:pPr marL="0" indent="0">
              <a:buNone/>
            </a:pPr>
            <a:r>
              <a:rPr lang="en-GB" dirty="0" smtClean="0"/>
              <a:t>Four pairs of nuclei:</a:t>
            </a:r>
          </a:p>
          <a:p>
            <a:pPr marL="514350" indent="-514350">
              <a:buFont typeface="+mj-lt"/>
              <a:buAutoNum type="arabicPeriod"/>
            </a:pPr>
            <a:r>
              <a:rPr lang="en-GB" sz="3800" b="1" dirty="0"/>
              <a:t>Superior (S)</a:t>
            </a:r>
          </a:p>
          <a:p>
            <a:pPr marL="514350" indent="-514350">
              <a:buFont typeface="+mj-lt"/>
              <a:buAutoNum type="arabicPeriod"/>
            </a:pPr>
            <a:r>
              <a:rPr lang="en-GB" dirty="0" smtClean="0"/>
              <a:t>Medial (M)</a:t>
            </a:r>
          </a:p>
          <a:p>
            <a:pPr marL="514350" indent="-514350">
              <a:buFont typeface="+mj-lt"/>
              <a:buAutoNum type="arabicPeriod"/>
            </a:pPr>
            <a:r>
              <a:rPr lang="en-GB" dirty="0" smtClean="0"/>
              <a:t>Lateral (L)</a:t>
            </a:r>
          </a:p>
          <a:p>
            <a:pPr marL="514350" indent="-514350">
              <a:buFont typeface="+mj-lt"/>
              <a:buAutoNum type="arabicPeriod"/>
            </a:pPr>
            <a:r>
              <a:rPr lang="en-GB" dirty="0" smtClean="0"/>
              <a:t>Descending (D)</a:t>
            </a:r>
            <a:endParaRPr lang="en-GB" dirty="0"/>
          </a:p>
        </p:txBody>
      </p:sp>
      <p:pic>
        <p:nvPicPr>
          <p:cNvPr id="7" name="Picture 2" descr="http://www.euns.co.uk/uploads/3/0/3/3/30335393/140363789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06858" y="48085"/>
            <a:ext cx="1222642" cy="952942"/>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3509507" y="2318225"/>
            <a:ext cx="1954529" cy="2583757"/>
            <a:chOff x="919057" y="2199799"/>
            <a:chExt cx="2274570" cy="3638415"/>
          </a:xfrm>
        </p:grpSpPr>
        <p:grpSp>
          <p:nvGrpSpPr>
            <p:cNvPr id="6" name="Group 5"/>
            <p:cNvGrpSpPr/>
            <p:nvPr/>
          </p:nvGrpSpPr>
          <p:grpSpPr>
            <a:xfrm>
              <a:off x="919057" y="2199799"/>
              <a:ext cx="2274570" cy="3602988"/>
              <a:chOff x="1745298" y="3148011"/>
              <a:chExt cx="586422" cy="1277780"/>
            </a:xfrm>
          </p:grpSpPr>
          <p:sp>
            <p:nvSpPr>
              <p:cNvPr id="3" name="Oval 2"/>
              <p:cNvSpPr/>
              <p:nvPr/>
            </p:nvSpPr>
            <p:spPr>
              <a:xfrm>
                <a:off x="1943100" y="3148011"/>
                <a:ext cx="194310" cy="29718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1939608" y="4128611"/>
                <a:ext cx="194310" cy="29718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2137410" y="3638311"/>
                <a:ext cx="194310" cy="29718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1745298" y="3639105"/>
                <a:ext cx="194310" cy="29718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TextBox 4"/>
            <p:cNvSpPr txBox="1"/>
            <p:nvPr/>
          </p:nvSpPr>
          <p:spPr>
            <a:xfrm>
              <a:off x="1829557" y="2223900"/>
              <a:ext cx="445770" cy="823473"/>
            </a:xfrm>
            <a:prstGeom prst="rect">
              <a:avLst/>
            </a:prstGeom>
            <a:noFill/>
          </p:spPr>
          <p:txBody>
            <a:bodyPr wrap="square" rtlCol="0">
              <a:spAutoFit/>
            </a:bodyPr>
            <a:lstStyle/>
            <a:p>
              <a:pPr algn="ctr"/>
              <a:r>
                <a:rPr lang="en-GB" sz="3200" b="1" dirty="0"/>
                <a:t>S</a:t>
              </a:r>
            </a:p>
          </p:txBody>
        </p:sp>
        <p:sp>
          <p:nvSpPr>
            <p:cNvPr id="18" name="TextBox 17"/>
            <p:cNvSpPr txBox="1"/>
            <p:nvPr/>
          </p:nvSpPr>
          <p:spPr>
            <a:xfrm>
              <a:off x="2605810" y="3596375"/>
              <a:ext cx="445770" cy="823473"/>
            </a:xfrm>
            <a:prstGeom prst="rect">
              <a:avLst/>
            </a:prstGeom>
            <a:noFill/>
          </p:spPr>
          <p:txBody>
            <a:bodyPr wrap="square" rtlCol="0">
              <a:spAutoFit/>
            </a:bodyPr>
            <a:lstStyle/>
            <a:p>
              <a:pPr algn="ctr"/>
              <a:r>
                <a:rPr lang="en-GB" sz="3200" b="1" dirty="0"/>
                <a:t>M</a:t>
              </a:r>
            </a:p>
          </p:txBody>
        </p:sp>
        <p:sp>
          <p:nvSpPr>
            <p:cNvPr id="19" name="TextBox 18"/>
            <p:cNvSpPr txBox="1"/>
            <p:nvPr/>
          </p:nvSpPr>
          <p:spPr>
            <a:xfrm>
              <a:off x="1073010" y="3602860"/>
              <a:ext cx="445770" cy="823473"/>
            </a:xfrm>
            <a:prstGeom prst="rect">
              <a:avLst/>
            </a:prstGeom>
            <a:noFill/>
          </p:spPr>
          <p:txBody>
            <a:bodyPr wrap="square" rtlCol="0">
              <a:spAutoFit/>
            </a:bodyPr>
            <a:lstStyle/>
            <a:p>
              <a:pPr algn="ctr"/>
              <a:r>
                <a:rPr lang="en-GB" sz="3200" b="1" dirty="0"/>
                <a:t>L</a:t>
              </a:r>
            </a:p>
          </p:txBody>
        </p:sp>
        <p:sp>
          <p:nvSpPr>
            <p:cNvPr id="20" name="TextBox 19"/>
            <p:cNvSpPr txBox="1"/>
            <p:nvPr/>
          </p:nvSpPr>
          <p:spPr>
            <a:xfrm>
              <a:off x="1829557" y="5014741"/>
              <a:ext cx="445770" cy="823473"/>
            </a:xfrm>
            <a:prstGeom prst="rect">
              <a:avLst/>
            </a:prstGeom>
            <a:noFill/>
          </p:spPr>
          <p:txBody>
            <a:bodyPr wrap="square" rtlCol="0">
              <a:spAutoFit/>
            </a:bodyPr>
            <a:lstStyle/>
            <a:p>
              <a:pPr algn="ctr"/>
              <a:r>
                <a:rPr lang="en-GB" sz="3200" b="1" dirty="0"/>
                <a:t>D</a:t>
              </a:r>
            </a:p>
          </p:txBody>
        </p:sp>
      </p:grpSp>
      <p:sp>
        <p:nvSpPr>
          <p:cNvPr id="21" name="TextBox 20"/>
          <p:cNvSpPr txBox="1"/>
          <p:nvPr/>
        </p:nvSpPr>
        <p:spPr>
          <a:xfrm rot="16200000">
            <a:off x="1417431" y="4405205"/>
            <a:ext cx="1360170" cy="707886"/>
          </a:xfrm>
          <a:prstGeom prst="rect">
            <a:avLst/>
          </a:prstGeom>
          <a:noFill/>
        </p:spPr>
        <p:txBody>
          <a:bodyPr wrap="square" rtlCol="0">
            <a:spAutoFit/>
          </a:bodyPr>
          <a:lstStyle/>
          <a:p>
            <a:pPr algn="ctr"/>
            <a:r>
              <a:rPr lang="en-GB" sz="2000" b="1" dirty="0"/>
              <a:t>Otolith Organs</a:t>
            </a:r>
          </a:p>
        </p:txBody>
      </p:sp>
      <p:sp>
        <p:nvSpPr>
          <p:cNvPr id="23" name="TextBox 22"/>
          <p:cNvSpPr txBox="1"/>
          <p:nvPr/>
        </p:nvSpPr>
        <p:spPr>
          <a:xfrm rot="16200000">
            <a:off x="1307436" y="2340322"/>
            <a:ext cx="1580161" cy="707886"/>
          </a:xfrm>
          <a:prstGeom prst="rect">
            <a:avLst/>
          </a:prstGeom>
          <a:noFill/>
        </p:spPr>
        <p:txBody>
          <a:bodyPr wrap="square" rtlCol="0">
            <a:spAutoFit/>
          </a:bodyPr>
          <a:lstStyle/>
          <a:p>
            <a:pPr algn="ctr"/>
            <a:r>
              <a:rPr lang="en-GB" sz="2000" b="1" dirty="0" err="1"/>
              <a:t>Semicircular</a:t>
            </a:r>
            <a:r>
              <a:rPr lang="en-GB" sz="2000" b="1" dirty="0"/>
              <a:t> Canals</a:t>
            </a:r>
          </a:p>
        </p:txBody>
      </p:sp>
      <p:pic>
        <p:nvPicPr>
          <p:cNvPr id="22" name="Picture 21"/>
          <p:cNvPicPr>
            <a:picLocks noChangeAspect="1"/>
          </p:cNvPicPr>
          <p:nvPr/>
        </p:nvPicPr>
        <p:blipFill>
          <a:blip r:embed="rId3"/>
          <a:stretch>
            <a:fillRect/>
          </a:stretch>
        </p:blipFill>
        <p:spPr>
          <a:xfrm>
            <a:off x="3020414" y="1391738"/>
            <a:ext cx="956310" cy="956310"/>
          </a:xfrm>
          <a:prstGeom prst="rect">
            <a:avLst/>
          </a:prstGeom>
        </p:spPr>
      </p:pic>
      <p:pic>
        <p:nvPicPr>
          <p:cNvPr id="25" name="Picture 24"/>
          <p:cNvPicPr>
            <a:picLocks noChangeAspect="1"/>
          </p:cNvPicPr>
          <p:nvPr/>
        </p:nvPicPr>
        <p:blipFill>
          <a:blip r:embed="rId3"/>
          <a:stretch>
            <a:fillRect/>
          </a:stretch>
        </p:blipFill>
        <p:spPr>
          <a:xfrm>
            <a:off x="4914269" y="1391738"/>
            <a:ext cx="956310" cy="956310"/>
          </a:xfrm>
          <a:prstGeom prst="rect">
            <a:avLst/>
          </a:prstGeom>
        </p:spPr>
      </p:pic>
      <p:sp>
        <p:nvSpPr>
          <p:cNvPr id="28" name="Left Arrow 27"/>
          <p:cNvSpPr/>
          <p:nvPr/>
        </p:nvSpPr>
        <p:spPr>
          <a:xfrm rot="10800000">
            <a:off x="2451459" y="2485567"/>
            <a:ext cx="1525265" cy="265040"/>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Left Arrow 28"/>
          <p:cNvSpPr/>
          <p:nvPr/>
        </p:nvSpPr>
        <p:spPr>
          <a:xfrm rot="2319638">
            <a:off x="3851403" y="2103164"/>
            <a:ext cx="373881" cy="266728"/>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Left Arrow 30"/>
          <p:cNvSpPr/>
          <p:nvPr/>
        </p:nvSpPr>
        <p:spPr>
          <a:xfrm rot="2319638">
            <a:off x="4728078" y="2118867"/>
            <a:ext cx="373881" cy="266728"/>
          </a:xfrm>
          <a:prstGeom prst="leftArrow">
            <a:avLst/>
          </a:prstGeom>
          <a:solidFill>
            <a:schemeClr val="tx1"/>
          </a:solidFill>
          <a:scene3d>
            <a:camera prst="orthographicFront">
              <a:rot lat="0" lon="0" rev="15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Picture 2" descr="http://4.bp.blogspot.com/-aGf5Xw5qUFM/UZHvQV2M4YI/AAAAAAAAAQo/GFvtu50Xbcc/s1600/back+muscles+superficial.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0521"/>
          <a:stretch/>
        </p:blipFill>
        <p:spPr bwMode="auto">
          <a:xfrm>
            <a:off x="3550994" y="5389588"/>
            <a:ext cx="1909305" cy="1462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925201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52650" y="425204"/>
            <a:ext cx="7886700" cy="1325563"/>
          </a:xfrm>
        </p:spPr>
        <p:txBody>
          <a:bodyPr/>
          <a:lstStyle/>
          <a:p>
            <a:r>
              <a:rPr lang="en-US" b="1" dirty="0" smtClean="0">
                <a:solidFill>
                  <a:srgbClr val="130E53"/>
                </a:solidFill>
                <a:latin typeface="Helvetica Neue"/>
                <a:cs typeface="Helvetica Neue"/>
              </a:rPr>
              <a:t>Inferior Vestibular Nuclei</a:t>
            </a:r>
            <a:endParaRPr lang="en-GB" dirty="0"/>
          </a:p>
        </p:txBody>
      </p:sp>
      <p:sp>
        <p:nvSpPr>
          <p:cNvPr id="2" name="Content Placeholder 1"/>
          <p:cNvSpPr>
            <a:spLocks noGrp="1"/>
          </p:cNvSpPr>
          <p:nvPr>
            <p:ph sz="half" idx="1"/>
          </p:nvPr>
        </p:nvSpPr>
        <p:spPr>
          <a:xfrm>
            <a:off x="3621757" y="2457450"/>
            <a:ext cx="2359943" cy="3719512"/>
          </a:xfrm>
        </p:spPr>
        <p:txBody>
          <a:bodyPr>
            <a:normAutofit fontScale="62500" lnSpcReduction="20000"/>
          </a:bodyPr>
          <a:lstStyle/>
          <a:p>
            <a:pPr marL="0" indent="0">
              <a:buNone/>
            </a:pPr>
            <a:r>
              <a:rPr lang="en-GB" dirty="0" smtClean="0"/>
              <a:t> </a:t>
            </a:r>
            <a:endParaRPr lang="en-GB" dirty="0"/>
          </a:p>
        </p:txBody>
      </p:sp>
      <p:sp>
        <p:nvSpPr>
          <p:cNvPr id="8" name="Content Placeholder 7"/>
          <p:cNvSpPr>
            <a:spLocks noGrp="1"/>
          </p:cNvSpPr>
          <p:nvPr>
            <p:ph sz="half" idx="2"/>
          </p:nvPr>
        </p:nvSpPr>
        <p:spPr>
          <a:xfrm>
            <a:off x="6804660" y="1825626"/>
            <a:ext cx="3234690" cy="1671955"/>
          </a:xfrm>
        </p:spPr>
        <p:txBody>
          <a:bodyPr>
            <a:normAutofit fontScale="62500" lnSpcReduction="20000"/>
          </a:bodyPr>
          <a:lstStyle/>
          <a:p>
            <a:pPr marL="0" indent="0">
              <a:buNone/>
            </a:pPr>
            <a:r>
              <a:rPr lang="en-GB" dirty="0" smtClean="0"/>
              <a:t>Four pairs of nuclei:</a:t>
            </a:r>
          </a:p>
          <a:p>
            <a:pPr marL="514350" indent="-514350">
              <a:buFont typeface="+mj-lt"/>
              <a:buAutoNum type="arabicPeriod"/>
            </a:pPr>
            <a:r>
              <a:rPr lang="en-GB" sz="2900" dirty="0"/>
              <a:t>Superior (S)</a:t>
            </a:r>
          </a:p>
          <a:p>
            <a:pPr marL="514350" indent="-514350">
              <a:buFont typeface="+mj-lt"/>
              <a:buAutoNum type="arabicPeriod"/>
            </a:pPr>
            <a:r>
              <a:rPr lang="en-GB" dirty="0" smtClean="0"/>
              <a:t>Medial (M)</a:t>
            </a:r>
          </a:p>
          <a:p>
            <a:pPr marL="514350" indent="-514350">
              <a:buFont typeface="+mj-lt"/>
              <a:buAutoNum type="arabicPeriod"/>
            </a:pPr>
            <a:r>
              <a:rPr lang="en-GB" dirty="0" smtClean="0"/>
              <a:t>Lateral (L)</a:t>
            </a:r>
          </a:p>
          <a:p>
            <a:pPr marL="514350" indent="-514350">
              <a:buFont typeface="+mj-lt"/>
              <a:buAutoNum type="arabicPeriod"/>
            </a:pPr>
            <a:r>
              <a:rPr lang="en-GB" sz="3800" b="1" dirty="0"/>
              <a:t>Descending (D)</a:t>
            </a:r>
          </a:p>
        </p:txBody>
      </p:sp>
      <p:pic>
        <p:nvPicPr>
          <p:cNvPr id="7" name="Picture 2" descr="http://www.euns.co.uk/uploads/3/0/3/3/30335393/140363789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06858" y="48085"/>
            <a:ext cx="1222642" cy="952942"/>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3509507" y="2318225"/>
            <a:ext cx="1954529" cy="2583757"/>
            <a:chOff x="919057" y="2199799"/>
            <a:chExt cx="2274570" cy="3638415"/>
          </a:xfrm>
        </p:grpSpPr>
        <p:grpSp>
          <p:nvGrpSpPr>
            <p:cNvPr id="6" name="Group 5"/>
            <p:cNvGrpSpPr/>
            <p:nvPr/>
          </p:nvGrpSpPr>
          <p:grpSpPr>
            <a:xfrm>
              <a:off x="919057" y="2199799"/>
              <a:ext cx="2274570" cy="3602988"/>
              <a:chOff x="1745298" y="3148011"/>
              <a:chExt cx="586422" cy="1277780"/>
            </a:xfrm>
          </p:grpSpPr>
          <p:sp>
            <p:nvSpPr>
              <p:cNvPr id="3" name="Oval 2"/>
              <p:cNvSpPr/>
              <p:nvPr/>
            </p:nvSpPr>
            <p:spPr>
              <a:xfrm>
                <a:off x="1943100" y="3148011"/>
                <a:ext cx="194310" cy="29718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1939608" y="4128611"/>
                <a:ext cx="194310" cy="29718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2137410" y="3638311"/>
                <a:ext cx="194310" cy="29718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1745298" y="3639105"/>
                <a:ext cx="194310" cy="29718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TextBox 4"/>
            <p:cNvSpPr txBox="1"/>
            <p:nvPr/>
          </p:nvSpPr>
          <p:spPr>
            <a:xfrm>
              <a:off x="1829557" y="2223900"/>
              <a:ext cx="445770" cy="823473"/>
            </a:xfrm>
            <a:prstGeom prst="rect">
              <a:avLst/>
            </a:prstGeom>
            <a:noFill/>
          </p:spPr>
          <p:txBody>
            <a:bodyPr wrap="square" rtlCol="0">
              <a:spAutoFit/>
            </a:bodyPr>
            <a:lstStyle/>
            <a:p>
              <a:pPr algn="ctr"/>
              <a:r>
                <a:rPr lang="en-GB" sz="3200" b="1" dirty="0"/>
                <a:t>S</a:t>
              </a:r>
            </a:p>
          </p:txBody>
        </p:sp>
        <p:sp>
          <p:nvSpPr>
            <p:cNvPr id="18" name="TextBox 17"/>
            <p:cNvSpPr txBox="1"/>
            <p:nvPr/>
          </p:nvSpPr>
          <p:spPr>
            <a:xfrm>
              <a:off x="2605810" y="3596375"/>
              <a:ext cx="445770" cy="823473"/>
            </a:xfrm>
            <a:prstGeom prst="rect">
              <a:avLst/>
            </a:prstGeom>
            <a:noFill/>
          </p:spPr>
          <p:txBody>
            <a:bodyPr wrap="square" rtlCol="0">
              <a:spAutoFit/>
            </a:bodyPr>
            <a:lstStyle/>
            <a:p>
              <a:pPr algn="ctr"/>
              <a:r>
                <a:rPr lang="en-GB" sz="3200" b="1" dirty="0"/>
                <a:t>M</a:t>
              </a:r>
            </a:p>
          </p:txBody>
        </p:sp>
        <p:sp>
          <p:nvSpPr>
            <p:cNvPr id="19" name="TextBox 18"/>
            <p:cNvSpPr txBox="1"/>
            <p:nvPr/>
          </p:nvSpPr>
          <p:spPr>
            <a:xfrm>
              <a:off x="1073010" y="3602860"/>
              <a:ext cx="445770" cy="823473"/>
            </a:xfrm>
            <a:prstGeom prst="rect">
              <a:avLst/>
            </a:prstGeom>
            <a:noFill/>
          </p:spPr>
          <p:txBody>
            <a:bodyPr wrap="square" rtlCol="0">
              <a:spAutoFit/>
            </a:bodyPr>
            <a:lstStyle/>
            <a:p>
              <a:pPr algn="ctr"/>
              <a:r>
                <a:rPr lang="en-GB" sz="3200" b="1" dirty="0"/>
                <a:t>L</a:t>
              </a:r>
            </a:p>
          </p:txBody>
        </p:sp>
        <p:sp>
          <p:nvSpPr>
            <p:cNvPr id="20" name="TextBox 19"/>
            <p:cNvSpPr txBox="1"/>
            <p:nvPr/>
          </p:nvSpPr>
          <p:spPr>
            <a:xfrm>
              <a:off x="1829557" y="5014741"/>
              <a:ext cx="445770" cy="823473"/>
            </a:xfrm>
            <a:prstGeom prst="rect">
              <a:avLst/>
            </a:prstGeom>
            <a:noFill/>
          </p:spPr>
          <p:txBody>
            <a:bodyPr wrap="square" rtlCol="0">
              <a:spAutoFit/>
            </a:bodyPr>
            <a:lstStyle/>
            <a:p>
              <a:pPr algn="ctr"/>
              <a:r>
                <a:rPr lang="en-GB" sz="3200" b="1" dirty="0"/>
                <a:t>D</a:t>
              </a:r>
            </a:p>
          </p:txBody>
        </p:sp>
      </p:grpSp>
      <p:sp>
        <p:nvSpPr>
          <p:cNvPr id="21" name="TextBox 20"/>
          <p:cNvSpPr txBox="1"/>
          <p:nvPr/>
        </p:nvSpPr>
        <p:spPr>
          <a:xfrm rot="16200000">
            <a:off x="1417431" y="4405205"/>
            <a:ext cx="1360170" cy="707886"/>
          </a:xfrm>
          <a:prstGeom prst="rect">
            <a:avLst/>
          </a:prstGeom>
          <a:noFill/>
        </p:spPr>
        <p:txBody>
          <a:bodyPr wrap="square" rtlCol="0">
            <a:spAutoFit/>
          </a:bodyPr>
          <a:lstStyle/>
          <a:p>
            <a:pPr algn="ctr"/>
            <a:r>
              <a:rPr lang="en-GB" sz="2000" b="1" dirty="0"/>
              <a:t>Otolith Organs</a:t>
            </a:r>
          </a:p>
        </p:txBody>
      </p:sp>
      <p:sp>
        <p:nvSpPr>
          <p:cNvPr id="23" name="TextBox 22"/>
          <p:cNvSpPr txBox="1"/>
          <p:nvPr/>
        </p:nvSpPr>
        <p:spPr>
          <a:xfrm rot="16200000">
            <a:off x="1307436" y="2340322"/>
            <a:ext cx="1580161" cy="707886"/>
          </a:xfrm>
          <a:prstGeom prst="rect">
            <a:avLst/>
          </a:prstGeom>
          <a:noFill/>
        </p:spPr>
        <p:txBody>
          <a:bodyPr wrap="square" rtlCol="0">
            <a:spAutoFit/>
          </a:bodyPr>
          <a:lstStyle/>
          <a:p>
            <a:pPr algn="ctr"/>
            <a:r>
              <a:rPr lang="en-GB" sz="2000" b="1" dirty="0" err="1"/>
              <a:t>Semicircular</a:t>
            </a:r>
            <a:r>
              <a:rPr lang="en-GB" sz="2000" b="1" dirty="0"/>
              <a:t> Canals</a:t>
            </a:r>
          </a:p>
        </p:txBody>
      </p:sp>
      <p:pic>
        <p:nvPicPr>
          <p:cNvPr id="22" name="Picture 21"/>
          <p:cNvPicPr>
            <a:picLocks noChangeAspect="1"/>
          </p:cNvPicPr>
          <p:nvPr/>
        </p:nvPicPr>
        <p:blipFill>
          <a:blip r:embed="rId4"/>
          <a:stretch>
            <a:fillRect/>
          </a:stretch>
        </p:blipFill>
        <p:spPr>
          <a:xfrm>
            <a:off x="3020414" y="1391738"/>
            <a:ext cx="956310" cy="956310"/>
          </a:xfrm>
          <a:prstGeom prst="rect">
            <a:avLst/>
          </a:prstGeom>
        </p:spPr>
      </p:pic>
      <p:pic>
        <p:nvPicPr>
          <p:cNvPr id="25" name="Picture 24"/>
          <p:cNvPicPr>
            <a:picLocks noChangeAspect="1"/>
          </p:cNvPicPr>
          <p:nvPr/>
        </p:nvPicPr>
        <p:blipFill>
          <a:blip r:embed="rId4"/>
          <a:stretch>
            <a:fillRect/>
          </a:stretch>
        </p:blipFill>
        <p:spPr>
          <a:xfrm>
            <a:off x="4914269" y="1391738"/>
            <a:ext cx="956310" cy="956310"/>
          </a:xfrm>
          <a:prstGeom prst="rect">
            <a:avLst/>
          </a:prstGeom>
        </p:spPr>
      </p:pic>
      <p:pic>
        <p:nvPicPr>
          <p:cNvPr id="2050" name="Picture 2" descr="http://4.bp.blogspot.com/-aGf5Xw5qUFM/UZHvQV2M4YI/AAAAAAAAAQo/GFvtu50Xbcc/s1600/back+muscles+superficial.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0521"/>
          <a:stretch/>
        </p:blipFill>
        <p:spPr bwMode="auto">
          <a:xfrm>
            <a:off x="3550994" y="5389588"/>
            <a:ext cx="1909305" cy="1462273"/>
          </a:xfrm>
          <a:prstGeom prst="rect">
            <a:avLst/>
          </a:prstGeom>
          <a:noFill/>
          <a:extLst>
            <a:ext uri="{909E8E84-426E-40DD-AFC4-6F175D3DCCD1}">
              <a14:hiddenFill xmlns:a14="http://schemas.microsoft.com/office/drawing/2010/main">
                <a:solidFill>
                  <a:srgbClr val="FFFFFF"/>
                </a:solidFill>
              </a14:hiddenFill>
            </a:ext>
          </a:extLst>
        </p:spPr>
      </p:pic>
      <p:sp>
        <p:nvSpPr>
          <p:cNvPr id="28" name="Left Arrow 27"/>
          <p:cNvSpPr/>
          <p:nvPr/>
        </p:nvSpPr>
        <p:spPr>
          <a:xfrm rot="10800000">
            <a:off x="2451460" y="4467434"/>
            <a:ext cx="1525265" cy="265040"/>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Left Arrow 23"/>
          <p:cNvSpPr/>
          <p:nvPr/>
        </p:nvSpPr>
        <p:spPr>
          <a:xfrm rot="2319638">
            <a:off x="3914071" y="4007588"/>
            <a:ext cx="373881" cy="266728"/>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Left Arrow 25"/>
          <p:cNvSpPr/>
          <p:nvPr/>
        </p:nvSpPr>
        <p:spPr>
          <a:xfrm rot="2319638">
            <a:off x="4641030" y="3993660"/>
            <a:ext cx="373881" cy="266728"/>
          </a:xfrm>
          <a:prstGeom prst="leftArrow">
            <a:avLst/>
          </a:prstGeom>
          <a:solidFill>
            <a:schemeClr val="tx1"/>
          </a:solidFill>
          <a:scene3d>
            <a:camera prst="orthographicFront">
              <a:rot lat="0" lon="0" rev="15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Left Arrow 26"/>
          <p:cNvSpPr/>
          <p:nvPr/>
        </p:nvSpPr>
        <p:spPr>
          <a:xfrm rot="-660000">
            <a:off x="3969534" y="3377174"/>
            <a:ext cx="1067972" cy="379040"/>
          </a:xfrm>
          <a:prstGeom prst="leftArrow">
            <a:avLst/>
          </a:prstGeom>
          <a:solidFill>
            <a:schemeClr val="tx1"/>
          </a:solidFill>
          <a:scene3d>
            <a:camera prst="orthographicFront">
              <a:rot lat="0" lon="0" rev="15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Left Arrow 31"/>
          <p:cNvSpPr/>
          <p:nvPr/>
        </p:nvSpPr>
        <p:spPr>
          <a:xfrm rot="20940000" flipH="1">
            <a:off x="4294012" y="5004010"/>
            <a:ext cx="373881" cy="266728"/>
          </a:xfrm>
          <a:prstGeom prst="leftArrow">
            <a:avLst/>
          </a:prstGeom>
          <a:solidFill>
            <a:schemeClr val="tx1"/>
          </a:solidFill>
          <a:scene3d>
            <a:camera prst="orthographicFront">
              <a:rot lat="0" lon="0" rev="15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Content Placeholder 7"/>
          <p:cNvSpPr txBox="1">
            <a:spLocks/>
          </p:cNvSpPr>
          <p:nvPr/>
        </p:nvSpPr>
        <p:spPr>
          <a:xfrm>
            <a:off x="6804660" y="4040846"/>
            <a:ext cx="3234690" cy="186846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Integration:</a:t>
            </a:r>
          </a:p>
          <a:p>
            <a:r>
              <a:rPr lang="en-GB" sz="2000" dirty="0"/>
              <a:t>Other vestibular nuclei</a:t>
            </a:r>
          </a:p>
          <a:p>
            <a:r>
              <a:rPr lang="en-GB" sz="2000" dirty="0"/>
              <a:t>Spinal pathways</a:t>
            </a:r>
          </a:p>
          <a:p>
            <a:r>
              <a:rPr lang="en-GB" sz="2000" dirty="0"/>
              <a:t>Cerebellum</a:t>
            </a:r>
          </a:p>
          <a:p>
            <a:r>
              <a:rPr lang="en-GB" sz="2000" dirty="0"/>
              <a:t>Reticular formation</a:t>
            </a:r>
          </a:p>
        </p:txBody>
      </p:sp>
    </p:spTree>
    <p:extLst>
      <p:ext uri="{BB962C8B-B14F-4D97-AF65-F5344CB8AC3E}">
        <p14:creationId xmlns:p14="http://schemas.microsoft.com/office/powerpoint/2010/main" val="27008654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solidFill>
                  <a:srgbClr val="130E53"/>
                </a:solidFill>
                <a:latin typeface="Helvetica Neue"/>
                <a:cs typeface="Helvetica Neue"/>
              </a:rPr>
              <a:t>Part 1</a:t>
            </a:r>
            <a:endParaRPr lang="en-GB" b="1" dirty="0"/>
          </a:p>
        </p:txBody>
      </p:sp>
      <p:sp>
        <p:nvSpPr>
          <p:cNvPr id="6" name="Text Placeholder 5"/>
          <p:cNvSpPr>
            <a:spLocks noGrp="1"/>
          </p:cNvSpPr>
          <p:nvPr>
            <p:ph type="body" idx="1"/>
          </p:nvPr>
        </p:nvSpPr>
        <p:spPr/>
        <p:txBody>
          <a:bodyPr/>
          <a:lstStyle/>
          <a:p>
            <a:r>
              <a:rPr lang="en-GB" dirty="0"/>
              <a:t>Alice Mckinnes</a:t>
            </a:r>
          </a:p>
          <a:p>
            <a:r>
              <a:rPr lang="en-GB" i="1" dirty="0" err="1"/>
              <a:t>a.mckinnes@hotmail.co.uk</a:t>
            </a:r>
            <a:endParaRPr lang="en-GB" i="1" dirty="0"/>
          </a:p>
        </p:txBody>
      </p:sp>
      <p:pic>
        <p:nvPicPr>
          <p:cNvPr id="9" name="Picture 8" descr="EUNS_logo.jpg"/>
          <p:cNvPicPr>
            <a:picLocks noChangeAspect="1"/>
          </p:cNvPicPr>
          <p:nvPr/>
        </p:nvPicPr>
        <p:blipFill>
          <a:blip r:embed="rId2"/>
          <a:srcRect l="1538" t="22016" b="7533"/>
          <a:stretch>
            <a:fillRect/>
          </a:stretch>
        </p:blipFill>
        <p:spPr>
          <a:xfrm>
            <a:off x="1" y="76200"/>
            <a:ext cx="6327007" cy="1186314"/>
          </a:xfrm>
          <a:prstGeom prst="rect">
            <a:avLst/>
          </a:prstGeom>
        </p:spPr>
      </p:pic>
      <p:pic>
        <p:nvPicPr>
          <p:cNvPr id="10" name="Picture 4" descr="http://logonoid.com/images/university-of-edinburgh-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97953" y="76200"/>
            <a:ext cx="1570664" cy="118624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40642760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rgbClr val="130E53"/>
                </a:solidFill>
                <a:latin typeface="Helvetica Neue"/>
              </a:rPr>
              <a:t>Summary</a:t>
            </a:r>
            <a:endParaRPr lang="en-GB" dirty="0"/>
          </a:p>
        </p:txBody>
      </p:sp>
      <p:sp>
        <p:nvSpPr>
          <p:cNvPr id="5" name="Content Placeholder 4"/>
          <p:cNvSpPr>
            <a:spLocks noGrp="1"/>
          </p:cNvSpPr>
          <p:nvPr>
            <p:ph idx="1"/>
          </p:nvPr>
        </p:nvSpPr>
        <p:spPr/>
        <p:txBody>
          <a:bodyPr/>
          <a:lstStyle/>
          <a:p>
            <a:pPr marL="0" indent="0">
              <a:buNone/>
            </a:pPr>
            <a:r>
              <a:rPr lang="en-GB" dirty="0" smtClean="0"/>
              <a:t> </a:t>
            </a:r>
            <a:endParaRPr lang="en-GB" dirty="0"/>
          </a:p>
        </p:txBody>
      </p:sp>
      <p:pic>
        <p:nvPicPr>
          <p:cNvPr id="7" name="Picture 2" descr="http://www.euns.co.uk/uploads/3/0/3/3/30335393/140363789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06858" y="48085"/>
            <a:ext cx="1222642" cy="95294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p:cNvGraphicFramePr>
            <a:graphicFrameLocks noGrp="1"/>
          </p:cNvGraphicFramePr>
          <p:nvPr>
            <p:extLst/>
          </p:nvPr>
        </p:nvGraphicFramePr>
        <p:xfrm>
          <a:off x="2152651" y="1825625"/>
          <a:ext cx="7886701" cy="4110751"/>
        </p:xfrm>
        <a:graphic>
          <a:graphicData uri="http://schemas.openxmlformats.org/drawingml/2006/table">
            <a:tbl>
              <a:tblPr/>
              <a:tblGrid>
                <a:gridCol w="1077174"/>
                <a:gridCol w="1632260"/>
                <a:gridCol w="3712358"/>
                <a:gridCol w="1464909"/>
              </a:tblGrid>
              <a:tr h="445220">
                <a:tc>
                  <a:txBody>
                    <a:bodyPr/>
                    <a:lstStyle/>
                    <a:p>
                      <a:pPr marL="0" marR="0" algn="ctr" fontAlgn="t">
                        <a:spcBef>
                          <a:spcPts val="0"/>
                        </a:spcBef>
                        <a:spcAft>
                          <a:spcPts val="0"/>
                        </a:spcAft>
                      </a:pPr>
                      <a:r>
                        <a:rPr lang="en-GB" sz="1600" b="1">
                          <a:effectLst/>
                          <a:latin typeface="Calibri" panose="020F0502020204030204" pitchFamily="34" charset="0"/>
                        </a:rPr>
                        <a:t>Nucleus</a:t>
                      </a:r>
                      <a:endParaRPr lang="en-GB" sz="1600">
                        <a:effectLst/>
                        <a:latin typeface="Calibri" panose="020F0502020204030204" pitchFamily="34" charset="0"/>
                      </a:endParaRP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ctr" fontAlgn="t">
                        <a:spcBef>
                          <a:spcPts val="0"/>
                        </a:spcBef>
                        <a:spcAft>
                          <a:spcPts val="0"/>
                        </a:spcAft>
                      </a:pPr>
                      <a:r>
                        <a:rPr lang="en-GB" sz="1600" b="1">
                          <a:effectLst/>
                          <a:latin typeface="Calibri" panose="020F0502020204030204" pitchFamily="34" charset="0"/>
                        </a:rPr>
                        <a:t>Input</a:t>
                      </a:r>
                      <a:endParaRPr lang="en-GB" sz="1600">
                        <a:effectLst/>
                        <a:latin typeface="Calibri" panose="020F0502020204030204" pitchFamily="34" charset="0"/>
                      </a:endParaRP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ctr" fontAlgn="t">
                        <a:spcBef>
                          <a:spcPts val="0"/>
                        </a:spcBef>
                        <a:spcAft>
                          <a:spcPts val="0"/>
                        </a:spcAft>
                      </a:pPr>
                      <a:r>
                        <a:rPr lang="en-GB" sz="1600" b="1">
                          <a:effectLst/>
                          <a:latin typeface="Calibri" panose="020F0502020204030204" pitchFamily="34" charset="0"/>
                        </a:rPr>
                        <a:t>Output</a:t>
                      </a:r>
                      <a:endParaRPr lang="en-GB" sz="1600">
                        <a:effectLst/>
                        <a:latin typeface="Calibri" panose="020F0502020204030204" pitchFamily="34" charset="0"/>
                      </a:endParaRP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ctr" fontAlgn="t">
                        <a:spcBef>
                          <a:spcPts val="0"/>
                        </a:spcBef>
                        <a:spcAft>
                          <a:spcPts val="0"/>
                        </a:spcAft>
                      </a:pPr>
                      <a:r>
                        <a:rPr lang="en-GB" sz="1600" b="1">
                          <a:effectLst/>
                          <a:latin typeface="Calibri" panose="020F0502020204030204" pitchFamily="34" charset="0"/>
                        </a:rPr>
                        <a:t>Function</a:t>
                      </a:r>
                      <a:endParaRPr lang="en-GB" sz="1600">
                        <a:effectLst/>
                        <a:latin typeface="Calibri" panose="020F0502020204030204" pitchFamily="34" charset="0"/>
                      </a:endParaRP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r>
              <a:tr h="722433">
                <a:tc>
                  <a:txBody>
                    <a:bodyPr/>
                    <a:lstStyle/>
                    <a:p>
                      <a:pPr marL="0" marR="0" algn="ctr" fontAlgn="t">
                        <a:spcBef>
                          <a:spcPts val="0"/>
                        </a:spcBef>
                        <a:spcAft>
                          <a:spcPts val="0"/>
                        </a:spcAft>
                      </a:pPr>
                      <a:r>
                        <a:rPr lang="en-GB" sz="1600" b="1" i="1">
                          <a:effectLst/>
                          <a:latin typeface="Calibri" panose="020F0502020204030204" pitchFamily="34" charset="0"/>
                        </a:rPr>
                        <a:t>Medial</a:t>
                      </a:r>
                      <a:endParaRPr lang="en-GB" sz="1600">
                        <a:effectLst/>
                        <a:latin typeface="Calibri" panose="020F0502020204030204" pitchFamily="34" charset="0"/>
                      </a:endParaRP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ctr" fontAlgn="t">
                        <a:spcBef>
                          <a:spcPts val="0"/>
                        </a:spcBef>
                        <a:spcAft>
                          <a:spcPts val="0"/>
                        </a:spcAft>
                      </a:pPr>
                      <a:r>
                        <a:rPr lang="en-GB" sz="1600">
                          <a:effectLst/>
                          <a:latin typeface="Calibri" panose="020F0502020204030204" pitchFamily="34" charset="0"/>
                        </a:rPr>
                        <a:t>Semicircular canals</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ctr" fontAlgn="t">
                        <a:spcBef>
                          <a:spcPts val="0"/>
                        </a:spcBef>
                        <a:spcAft>
                          <a:spcPts val="0"/>
                        </a:spcAft>
                      </a:pPr>
                      <a:r>
                        <a:rPr lang="en-GB" sz="1600">
                          <a:effectLst/>
                          <a:latin typeface="Calibri" panose="020F0502020204030204" pitchFamily="34" charset="0"/>
                        </a:rPr>
                        <a:t>MLF to postural muscles and oculomotor nuclei</a:t>
                      </a:r>
                      <a:br>
                        <a:rPr lang="en-GB" sz="1600">
                          <a:effectLst/>
                          <a:latin typeface="Calibri" panose="020F0502020204030204" pitchFamily="34" charset="0"/>
                        </a:rPr>
                      </a:br>
                      <a:r>
                        <a:rPr lang="en-GB" sz="1600" i="1">
                          <a:effectLst/>
                          <a:latin typeface="Calibri" panose="020F0502020204030204" pitchFamily="34" charset="0"/>
                        </a:rPr>
                        <a:t>[Predominantly excitatory]</a:t>
                      </a:r>
                      <a:endParaRPr lang="en-GB" sz="1600">
                        <a:effectLst/>
                        <a:latin typeface="Calibri" panose="020F0502020204030204" pitchFamily="34" charset="0"/>
                      </a:endParaRP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ctr" fontAlgn="t">
                        <a:spcBef>
                          <a:spcPts val="0"/>
                        </a:spcBef>
                        <a:spcAft>
                          <a:spcPts val="0"/>
                        </a:spcAft>
                      </a:pPr>
                      <a:r>
                        <a:rPr lang="en-GB" sz="1600">
                          <a:effectLst/>
                          <a:latin typeface="Calibri" panose="020F0502020204030204" pitchFamily="34" charset="0"/>
                        </a:rPr>
                        <a:t>Postural control</a:t>
                      </a:r>
                      <a:br>
                        <a:rPr lang="en-GB" sz="1600">
                          <a:effectLst/>
                          <a:latin typeface="Calibri" panose="020F0502020204030204" pitchFamily="34" charset="0"/>
                        </a:rPr>
                      </a:br>
                      <a:r>
                        <a:rPr lang="en-GB" sz="1600">
                          <a:effectLst/>
                          <a:latin typeface="Calibri" panose="020F0502020204030204" pitchFamily="34" charset="0"/>
                        </a:rPr>
                        <a:t>Gaze control</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r>
              <a:tr h="722433">
                <a:tc>
                  <a:txBody>
                    <a:bodyPr/>
                    <a:lstStyle/>
                    <a:p>
                      <a:pPr marL="0" marR="0" algn="ctr" fontAlgn="t">
                        <a:spcBef>
                          <a:spcPts val="0"/>
                        </a:spcBef>
                        <a:spcAft>
                          <a:spcPts val="0"/>
                        </a:spcAft>
                      </a:pPr>
                      <a:r>
                        <a:rPr lang="en-GB" sz="1600" b="1" i="1">
                          <a:effectLst/>
                          <a:latin typeface="Calibri" panose="020F0502020204030204" pitchFamily="34" charset="0"/>
                        </a:rPr>
                        <a:t>Lateral</a:t>
                      </a:r>
                      <a:endParaRPr lang="en-GB" sz="1600">
                        <a:effectLst/>
                        <a:latin typeface="Calibri" panose="020F0502020204030204" pitchFamily="34" charset="0"/>
                      </a:endParaRP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ctr" fontAlgn="t">
                        <a:spcBef>
                          <a:spcPts val="0"/>
                        </a:spcBef>
                        <a:spcAft>
                          <a:spcPts val="0"/>
                        </a:spcAft>
                      </a:pPr>
                      <a:r>
                        <a:rPr lang="en-GB" sz="1600">
                          <a:effectLst/>
                          <a:latin typeface="Calibri" panose="020F0502020204030204" pitchFamily="34" charset="0"/>
                        </a:rPr>
                        <a:t>Semicircular canals</a:t>
                      </a:r>
                    </a:p>
                    <a:p>
                      <a:pPr marL="0" marR="0" algn="ctr" fontAlgn="t">
                        <a:spcBef>
                          <a:spcPts val="0"/>
                        </a:spcBef>
                        <a:spcAft>
                          <a:spcPts val="0"/>
                        </a:spcAft>
                      </a:pPr>
                      <a:r>
                        <a:rPr lang="en-GB" sz="1600">
                          <a:effectLst/>
                          <a:latin typeface="Calibri" panose="020F0502020204030204" pitchFamily="34" charset="0"/>
                        </a:rPr>
                        <a:t>Otolith organs</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ctr" fontAlgn="t">
                        <a:spcBef>
                          <a:spcPts val="0"/>
                        </a:spcBef>
                        <a:spcAft>
                          <a:spcPts val="0"/>
                        </a:spcAft>
                      </a:pPr>
                      <a:r>
                        <a:rPr lang="en-GB" sz="1600">
                          <a:effectLst/>
                          <a:latin typeface="Calibri" panose="020F0502020204030204" pitchFamily="34" charset="0"/>
                        </a:rPr>
                        <a:t>Lateral vestibulospinal tract</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ctr" fontAlgn="t">
                        <a:spcBef>
                          <a:spcPts val="0"/>
                        </a:spcBef>
                        <a:spcAft>
                          <a:spcPts val="0"/>
                        </a:spcAft>
                      </a:pPr>
                      <a:r>
                        <a:rPr lang="en-GB" sz="1600">
                          <a:effectLst/>
                          <a:latin typeface="Calibri" panose="020F0502020204030204" pitchFamily="34" charset="0"/>
                        </a:rPr>
                        <a:t>Postural control</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r>
              <a:tr h="722433">
                <a:tc>
                  <a:txBody>
                    <a:bodyPr/>
                    <a:lstStyle/>
                    <a:p>
                      <a:pPr marL="0" marR="0" algn="ctr" fontAlgn="t">
                        <a:spcBef>
                          <a:spcPts val="0"/>
                        </a:spcBef>
                        <a:spcAft>
                          <a:spcPts val="0"/>
                        </a:spcAft>
                      </a:pPr>
                      <a:r>
                        <a:rPr lang="en-GB" sz="1600" b="1" i="1">
                          <a:effectLst/>
                          <a:latin typeface="Calibri" panose="020F0502020204030204" pitchFamily="34" charset="0"/>
                        </a:rPr>
                        <a:t>Superior</a:t>
                      </a:r>
                      <a:endParaRPr lang="en-GB" sz="1600">
                        <a:effectLst/>
                        <a:latin typeface="Calibri" panose="020F0502020204030204" pitchFamily="34" charset="0"/>
                      </a:endParaRP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ctr" fontAlgn="t">
                        <a:spcBef>
                          <a:spcPts val="0"/>
                        </a:spcBef>
                        <a:spcAft>
                          <a:spcPts val="0"/>
                        </a:spcAft>
                      </a:pPr>
                      <a:r>
                        <a:rPr lang="en-GB" sz="1600">
                          <a:effectLst/>
                          <a:latin typeface="Calibri" panose="020F0502020204030204" pitchFamily="34" charset="0"/>
                        </a:rPr>
                        <a:t>Semicircular canals</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ctr" fontAlgn="t">
                        <a:spcBef>
                          <a:spcPts val="0"/>
                        </a:spcBef>
                        <a:spcAft>
                          <a:spcPts val="0"/>
                        </a:spcAft>
                      </a:pPr>
                      <a:r>
                        <a:rPr lang="en-GB" sz="1600" dirty="0">
                          <a:effectLst/>
                          <a:latin typeface="Calibri" panose="020F0502020204030204" pitchFamily="34" charset="0"/>
                        </a:rPr>
                        <a:t>Oculomotor nuclei</a:t>
                      </a:r>
                    </a:p>
                    <a:p>
                      <a:pPr marL="0" marR="0" algn="ctr" fontAlgn="t">
                        <a:spcBef>
                          <a:spcPts val="0"/>
                        </a:spcBef>
                        <a:spcAft>
                          <a:spcPts val="0"/>
                        </a:spcAft>
                      </a:pPr>
                      <a:r>
                        <a:rPr lang="en-GB" sz="1600" i="1" dirty="0">
                          <a:effectLst/>
                          <a:latin typeface="Calibri" panose="020F0502020204030204" pitchFamily="34" charset="0"/>
                        </a:rPr>
                        <a:t>[Predominantly inhibitory]</a:t>
                      </a:r>
                      <a:endParaRPr lang="en-GB" sz="1600" dirty="0">
                        <a:effectLst/>
                        <a:latin typeface="Calibri" panose="020F0502020204030204" pitchFamily="34" charset="0"/>
                      </a:endParaRP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ctr" fontAlgn="t">
                        <a:spcBef>
                          <a:spcPts val="0"/>
                        </a:spcBef>
                        <a:spcAft>
                          <a:spcPts val="0"/>
                        </a:spcAft>
                      </a:pPr>
                      <a:r>
                        <a:rPr lang="en-GB" sz="1600">
                          <a:effectLst/>
                          <a:latin typeface="Calibri" panose="020F0502020204030204" pitchFamily="34" charset="0"/>
                        </a:rPr>
                        <a:t>Gaze control</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r>
              <a:tr h="1276858">
                <a:tc>
                  <a:txBody>
                    <a:bodyPr/>
                    <a:lstStyle/>
                    <a:p>
                      <a:pPr marL="0" marR="0" algn="ctr" fontAlgn="t">
                        <a:spcBef>
                          <a:spcPts val="0"/>
                        </a:spcBef>
                        <a:spcAft>
                          <a:spcPts val="0"/>
                        </a:spcAft>
                      </a:pPr>
                      <a:r>
                        <a:rPr lang="en-GB" sz="1600" b="1" i="1">
                          <a:effectLst/>
                          <a:latin typeface="Calibri" panose="020F0502020204030204" pitchFamily="34" charset="0"/>
                        </a:rPr>
                        <a:t>Descending</a:t>
                      </a:r>
                      <a:endParaRPr lang="en-GB" sz="1600">
                        <a:effectLst/>
                        <a:latin typeface="Calibri" panose="020F0502020204030204" pitchFamily="34" charset="0"/>
                      </a:endParaRP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ctr" fontAlgn="t">
                        <a:spcBef>
                          <a:spcPts val="0"/>
                        </a:spcBef>
                        <a:spcAft>
                          <a:spcPts val="0"/>
                        </a:spcAft>
                      </a:pPr>
                      <a:r>
                        <a:rPr lang="en-GB" sz="1600">
                          <a:effectLst/>
                          <a:latin typeface="Calibri" panose="020F0502020204030204" pitchFamily="34" charset="0"/>
                        </a:rPr>
                        <a:t>Otolith organs</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ctr" fontAlgn="t">
                        <a:spcBef>
                          <a:spcPts val="0"/>
                        </a:spcBef>
                        <a:spcAft>
                          <a:spcPts val="0"/>
                        </a:spcAft>
                      </a:pPr>
                      <a:r>
                        <a:rPr lang="en-GB" sz="1600">
                          <a:effectLst/>
                          <a:latin typeface="Calibri" panose="020F0502020204030204" pitchFamily="34" charset="0"/>
                        </a:rPr>
                        <a:t>Cerebellum</a:t>
                      </a:r>
                    </a:p>
                    <a:p>
                      <a:pPr marL="0" marR="0" algn="ctr" fontAlgn="t">
                        <a:spcBef>
                          <a:spcPts val="0"/>
                        </a:spcBef>
                        <a:spcAft>
                          <a:spcPts val="0"/>
                        </a:spcAft>
                      </a:pPr>
                      <a:r>
                        <a:rPr lang="en-GB" sz="1600">
                          <a:effectLst/>
                          <a:latin typeface="Calibri" panose="020F0502020204030204" pitchFamily="34" charset="0"/>
                        </a:rPr>
                        <a:t>Reticular formation</a:t>
                      </a:r>
                    </a:p>
                    <a:p>
                      <a:pPr marL="0" marR="0" algn="ctr" fontAlgn="t">
                        <a:spcBef>
                          <a:spcPts val="0"/>
                        </a:spcBef>
                        <a:spcAft>
                          <a:spcPts val="0"/>
                        </a:spcAft>
                      </a:pPr>
                      <a:r>
                        <a:rPr lang="en-GB" sz="1600">
                          <a:effectLst/>
                          <a:latin typeface="Calibri" panose="020F0502020204030204" pitchFamily="34" charset="0"/>
                        </a:rPr>
                        <a:t>Contralateral vestibular nuclei</a:t>
                      </a:r>
                    </a:p>
                    <a:p>
                      <a:pPr marL="0" marR="0" algn="ctr" fontAlgn="t">
                        <a:spcBef>
                          <a:spcPts val="0"/>
                        </a:spcBef>
                        <a:spcAft>
                          <a:spcPts val="0"/>
                        </a:spcAft>
                      </a:pPr>
                      <a:r>
                        <a:rPr lang="en-GB" sz="1600">
                          <a:effectLst/>
                          <a:latin typeface="Calibri" panose="020F0502020204030204" pitchFamily="34" charset="0"/>
                        </a:rPr>
                        <a:t>Spinal cord</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ctr" fontAlgn="t">
                        <a:spcBef>
                          <a:spcPts val="0"/>
                        </a:spcBef>
                        <a:spcAft>
                          <a:spcPts val="0"/>
                        </a:spcAft>
                      </a:pPr>
                      <a:r>
                        <a:rPr lang="en-GB" sz="1600" dirty="0">
                          <a:effectLst/>
                          <a:latin typeface="Calibri" panose="020F0502020204030204" pitchFamily="34" charset="0"/>
                        </a:rPr>
                        <a:t>?Integration</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r>
            </a:tbl>
          </a:graphicData>
        </a:graphic>
      </p:graphicFrame>
      <p:sp>
        <p:nvSpPr>
          <p:cNvPr id="3" name="TextBox 2"/>
          <p:cNvSpPr txBox="1"/>
          <p:nvPr/>
        </p:nvSpPr>
        <p:spPr>
          <a:xfrm>
            <a:off x="2152649" y="6071311"/>
            <a:ext cx="7886701" cy="646331"/>
          </a:xfrm>
          <a:prstGeom prst="rect">
            <a:avLst/>
          </a:prstGeom>
          <a:noFill/>
        </p:spPr>
        <p:txBody>
          <a:bodyPr wrap="square" rtlCol="0">
            <a:spAutoFit/>
          </a:bodyPr>
          <a:lstStyle/>
          <a:p>
            <a:pPr algn="ctr"/>
            <a:r>
              <a:rPr lang="en-GB" b="1" i="1" dirty="0">
                <a:solidFill>
                  <a:srgbClr val="FF0000"/>
                </a:solidFill>
              </a:rPr>
              <a:t>I made this table based on my own sources so beware as far as Medical School exams go (though I suspect this is likely to be more accurate if anything).</a:t>
            </a:r>
          </a:p>
        </p:txBody>
      </p:sp>
    </p:spTree>
    <p:extLst>
      <p:ext uri="{BB962C8B-B14F-4D97-AF65-F5344CB8AC3E}">
        <p14:creationId xmlns:p14="http://schemas.microsoft.com/office/powerpoint/2010/main" val="64510167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rgbClr val="130E53"/>
                </a:solidFill>
                <a:latin typeface="Helvetica Neue"/>
                <a:cs typeface="Helvetica Neue"/>
              </a:rPr>
              <a:t>The VOR</a:t>
            </a:r>
            <a:endParaRPr lang="en-GB" dirty="0"/>
          </a:p>
        </p:txBody>
      </p:sp>
      <p:sp>
        <p:nvSpPr>
          <p:cNvPr id="5" name="Content Placeholder 4"/>
          <p:cNvSpPr>
            <a:spLocks noGrp="1"/>
          </p:cNvSpPr>
          <p:nvPr>
            <p:ph idx="1"/>
          </p:nvPr>
        </p:nvSpPr>
        <p:spPr/>
        <p:txBody>
          <a:bodyPr/>
          <a:lstStyle/>
          <a:p>
            <a:r>
              <a:rPr lang="en-GB" dirty="0" smtClean="0"/>
              <a:t>The </a:t>
            </a:r>
            <a:r>
              <a:rPr lang="en-GB" dirty="0" err="1" smtClean="0"/>
              <a:t>vestibulo</a:t>
            </a:r>
            <a:r>
              <a:rPr lang="en-GB" dirty="0" smtClean="0"/>
              <a:t>-ocular reflex (VOR) depends on all the following except:</a:t>
            </a:r>
          </a:p>
          <a:p>
            <a:pPr marL="914400" lvl="1" indent="-457200">
              <a:buFont typeface="+mj-lt"/>
              <a:buAutoNum type="alphaUcPeriod"/>
            </a:pPr>
            <a:r>
              <a:rPr lang="en-GB" dirty="0" smtClean="0"/>
              <a:t>Trochlear nucleus</a:t>
            </a:r>
          </a:p>
          <a:p>
            <a:pPr marL="914400" lvl="1" indent="-457200">
              <a:buFont typeface="+mj-lt"/>
              <a:buAutoNum type="alphaUcPeriod"/>
            </a:pPr>
            <a:r>
              <a:rPr lang="en-GB" dirty="0" smtClean="0"/>
              <a:t>Medial longitudinal fasciculus</a:t>
            </a:r>
          </a:p>
          <a:p>
            <a:pPr marL="914400" lvl="1" indent="-457200">
              <a:buFont typeface="+mj-lt"/>
              <a:buAutoNum type="alphaUcPeriod"/>
            </a:pPr>
            <a:r>
              <a:rPr lang="en-GB" dirty="0" smtClean="0"/>
              <a:t>Nystagmus</a:t>
            </a:r>
          </a:p>
          <a:p>
            <a:pPr marL="914400" lvl="1" indent="-457200">
              <a:buFont typeface="+mj-lt"/>
              <a:buAutoNum type="alphaUcPeriod"/>
            </a:pPr>
            <a:r>
              <a:rPr lang="en-GB" dirty="0" smtClean="0"/>
              <a:t>Superior vestibular nucleus</a:t>
            </a:r>
          </a:p>
          <a:p>
            <a:pPr marL="914400" lvl="1" indent="-457200">
              <a:buFont typeface="+mj-lt"/>
              <a:buAutoNum type="alphaUcPeriod"/>
            </a:pPr>
            <a:r>
              <a:rPr lang="en-GB" dirty="0" smtClean="0"/>
              <a:t>Lateral vestibular nucleus</a:t>
            </a:r>
            <a:endParaRPr lang="en-GB" dirty="0"/>
          </a:p>
          <a:p>
            <a:endParaRPr lang="en-GB" dirty="0" smtClean="0"/>
          </a:p>
          <a:p>
            <a:r>
              <a:rPr lang="en-GB" dirty="0"/>
              <a:t>http://neuroscience.uth.tmc.edu/s2/chapter11.html</a:t>
            </a:r>
          </a:p>
        </p:txBody>
      </p:sp>
      <p:pic>
        <p:nvPicPr>
          <p:cNvPr id="7" name="Picture 2" descr="http://www.euns.co.uk/uploads/3/0/3/3/30335393/140363789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06858" y="48085"/>
            <a:ext cx="1222642" cy="952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350470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rgbClr val="130E53"/>
                </a:solidFill>
                <a:latin typeface="Helvetica Neue"/>
                <a:cs typeface="Helvetica Neue"/>
              </a:rPr>
              <a:t>A Surgical Sieve for Neurology</a:t>
            </a:r>
            <a:endParaRPr lang="en-GB" dirty="0"/>
          </a:p>
        </p:txBody>
      </p:sp>
      <p:sp>
        <p:nvSpPr>
          <p:cNvPr id="2" name="Content Placeholder 1"/>
          <p:cNvSpPr>
            <a:spLocks noGrp="1"/>
          </p:cNvSpPr>
          <p:nvPr>
            <p:ph sz="half" idx="2"/>
          </p:nvPr>
        </p:nvSpPr>
        <p:spPr>
          <a:xfrm>
            <a:off x="2152650" y="1825625"/>
            <a:ext cx="3886200" cy="4351338"/>
          </a:xfrm>
        </p:spPr>
        <p:txBody>
          <a:bodyPr>
            <a:normAutofit lnSpcReduction="10000"/>
          </a:bodyPr>
          <a:lstStyle/>
          <a:p>
            <a:r>
              <a:rPr lang="en-GB" dirty="0" smtClean="0"/>
              <a:t>Congenital</a:t>
            </a:r>
          </a:p>
          <a:p>
            <a:r>
              <a:rPr lang="en-GB" dirty="0" smtClean="0"/>
              <a:t>Genetic</a:t>
            </a:r>
          </a:p>
          <a:p>
            <a:r>
              <a:rPr lang="en-GB" dirty="0" smtClean="0"/>
              <a:t>Vascular and drainage</a:t>
            </a:r>
          </a:p>
          <a:p>
            <a:r>
              <a:rPr lang="en-GB" dirty="0" smtClean="0"/>
              <a:t>Neoplastic</a:t>
            </a:r>
          </a:p>
          <a:p>
            <a:r>
              <a:rPr lang="en-GB" dirty="0" smtClean="0"/>
              <a:t>Inflammatory</a:t>
            </a:r>
          </a:p>
          <a:p>
            <a:r>
              <a:rPr lang="en-GB" dirty="0" smtClean="0"/>
              <a:t>Autoimmune</a:t>
            </a:r>
          </a:p>
          <a:p>
            <a:r>
              <a:rPr lang="en-GB" dirty="0" smtClean="0"/>
              <a:t>Degenerative</a:t>
            </a:r>
          </a:p>
          <a:p>
            <a:r>
              <a:rPr lang="en-GB" dirty="0" smtClean="0"/>
              <a:t>Electrical</a:t>
            </a:r>
          </a:p>
          <a:p>
            <a:r>
              <a:rPr lang="en-GB" dirty="0" smtClean="0"/>
              <a:t>Traumatic</a:t>
            </a:r>
          </a:p>
          <a:p>
            <a:endParaRPr lang="en-GB" dirty="0"/>
          </a:p>
        </p:txBody>
      </p:sp>
      <p:pic>
        <p:nvPicPr>
          <p:cNvPr id="7" name="Picture 2" descr="http://www.euns.co.uk/uploads/3/0/3/3/30335393/140363789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06858" y="48085"/>
            <a:ext cx="1222642" cy="95294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half" idx="1"/>
          </p:nvPr>
        </p:nvSpPr>
        <p:spPr/>
        <p:txBody>
          <a:bodyPr/>
          <a:lstStyle/>
          <a:p>
            <a:pPr marL="0" indent="0">
              <a:buNone/>
            </a:pPr>
            <a:r>
              <a:rPr lang="en-GB" dirty="0" smtClean="0"/>
              <a:t> </a:t>
            </a:r>
            <a:endParaRPr lang="en-GB" dirty="0"/>
          </a:p>
        </p:txBody>
      </p:sp>
    </p:spTree>
    <p:extLst>
      <p:ext uri="{BB962C8B-B14F-4D97-AF65-F5344CB8AC3E}">
        <p14:creationId xmlns:p14="http://schemas.microsoft.com/office/powerpoint/2010/main" val="136465258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rgbClr val="130E53"/>
                </a:solidFill>
                <a:latin typeface="Helvetica Neue"/>
                <a:cs typeface="Helvetica Neue"/>
              </a:rPr>
              <a:t>Developmental Disease</a:t>
            </a:r>
            <a:endParaRPr lang="en-GB" dirty="0"/>
          </a:p>
        </p:txBody>
      </p:sp>
      <p:sp>
        <p:nvSpPr>
          <p:cNvPr id="5" name="Content Placeholder 4"/>
          <p:cNvSpPr>
            <a:spLocks noGrp="1"/>
          </p:cNvSpPr>
          <p:nvPr>
            <p:ph idx="1"/>
          </p:nvPr>
        </p:nvSpPr>
        <p:spPr/>
        <p:txBody>
          <a:bodyPr/>
          <a:lstStyle/>
          <a:p>
            <a:r>
              <a:rPr lang="en-GB" dirty="0"/>
              <a:t>The picture below demonstrates a foetus </a:t>
            </a:r>
            <a:r>
              <a:rPr lang="en-GB" dirty="0" smtClean="0"/>
              <a:t>with which </a:t>
            </a:r>
            <a:r>
              <a:rPr lang="en-GB" dirty="0"/>
              <a:t>of the following </a:t>
            </a:r>
            <a:r>
              <a:rPr lang="en-GB" dirty="0" smtClean="0"/>
              <a:t>conditions:</a:t>
            </a:r>
            <a:endParaRPr lang="en-GB" dirty="0"/>
          </a:p>
        </p:txBody>
      </p:sp>
      <p:pic>
        <p:nvPicPr>
          <p:cNvPr id="7" name="Picture 2" descr="http://www.euns.co.uk/uploads/3/0/3/3/30335393/140363789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06858" y="48085"/>
            <a:ext cx="1222642" cy="95294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lh4.googleusercontent.com/D-F2FfkJwXRD0ZLDEwSLyPAX7DKBn8dNup4wQ1MfNo0-dm5mS6RXXHYMa26PptkYtgRHNxYfHSYakBW7CiOt1rMN0oeb-AnkJ6SZoJF8UjRB734Mp4p464IIKR4QcmYxXemos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7914" y="2731770"/>
            <a:ext cx="2602246" cy="384740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284470" y="3007917"/>
            <a:ext cx="4754880" cy="2246769"/>
          </a:xfrm>
          <a:prstGeom prst="rect">
            <a:avLst/>
          </a:prstGeom>
          <a:noFill/>
        </p:spPr>
        <p:txBody>
          <a:bodyPr wrap="square" rtlCol="0">
            <a:spAutoFit/>
          </a:bodyPr>
          <a:lstStyle/>
          <a:p>
            <a:pPr marL="342900" indent="-342900" fontAlgn="base">
              <a:buFont typeface="+mj-lt"/>
              <a:buAutoNum type="alphaUcPeriod"/>
            </a:pPr>
            <a:r>
              <a:rPr lang="en-GB" sz="2800" dirty="0"/>
              <a:t>Spina bifida</a:t>
            </a:r>
          </a:p>
          <a:p>
            <a:pPr marL="342900" indent="-342900" fontAlgn="base">
              <a:buFont typeface="+mj-lt"/>
              <a:buAutoNum type="alphaUcPeriod"/>
            </a:pPr>
            <a:r>
              <a:rPr lang="en-GB" sz="2800" dirty="0"/>
              <a:t>Anencephaly</a:t>
            </a:r>
          </a:p>
          <a:p>
            <a:pPr marL="342900" indent="-342900" fontAlgn="base">
              <a:buFont typeface="+mj-lt"/>
              <a:buAutoNum type="alphaUcPeriod"/>
            </a:pPr>
            <a:r>
              <a:rPr lang="en-GB" sz="2800" dirty="0" err="1"/>
              <a:t>Holoprosencephaly</a:t>
            </a:r>
            <a:endParaRPr lang="en-GB" sz="2800" dirty="0"/>
          </a:p>
          <a:p>
            <a:pPr marL="342900" indent="-342900" fontAlgn="base">
              <a:buFont typeface="+mj-lt"/>
              <a:buAutoNum type="alphaUcPeriod"/>
            </a:pPr>
            <a:r>
              <a:rPr lang="en-GB" sz="2800" dirty="0"/>
              <a:t>Microcephaly</a:t>
            </a:r>
          </a:p>
          <a:p>
            <a:pPr marL="342900" indent="-342900" fontAlgn="base">
              <a:buFont typeface="+mj-lt"/>
              <a:buAutoNum type="alphaUcPeriod"/>
            </a:pPr>
            <a:r>
              <a:rPr lang="en-GB" sz="2800" dirty="0"/>
              <a:t>Arnold–Chiari malformation</a:t>
            </a:r>
          </a:p>
        </p:txBody>
      </p:sp>
    </p:spTree>
    <p:extLst>
      <p:ext uri="{BB962C8B-B14F-4D97-AF65-F5344CB8AC3E}">
        <p14:creationId xmlns:p14="http://schemas.microsoft.com/office/powerpoint/2010/main" val="379168805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rgbClr val="130E53"/>
                </a:solidFill>
                <a:latin typeface="Helvetica Neue"/>
              </a:rPr>
              <a:t>Following the Neural Tube</a:t>
            </a:r>
            <a:endParaRPr lang="en-GB" dirty="0"/>
          </a:p>
        </p:txBody>
      </p:sp>
      <p:pic>
        <p:nvPicPr>
          <p:cNvPr id="7" name="Picture 2" descr="http://www.euns.co.uk/uploads/3/0/3/3/30335393/140363789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06858" y="48085"/>
            <a:ext cx="1222642" cy="95294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endParaRPr lang="en-GB"/>
          </a:p>
        </p:txBody>
      </p:sp>
      <p:pic>
        <p:nvPicPr>
          <p:cNvPr id="6" name="Picture 5"/>
          <p:cNvPicPr>
            <a:picLocks noChangeAspect="1"/>
          </p:cNvPicPr>
          <p:nvPr/>
        </p:nvPicPr>
        <p:blipFill rotWithShape="1">
          <a:blip r:embed="rId3"/>
          <a:srcRect l="15592" t="25199" r="22983" b="9282"/>
          <a:stretch/>
        </p:blipFill>
        <p:spPr>
          <a:xfrm>
            <a:off x="1524000" y="1363579"/>
            <a:ext cx="9144000" cy="5486401"/>
          </a:xfrm>
          <a:prstGeom prst="rect">
            <a:avLst/>
          </a:prstGeom>
        </p:spPr>
      </p:pic>
    </p:spTree>
    <p:extLst>
      <p:ext uri="{BB962C8B-B14F-4D97-AF65-F5344CB8AC3E}">
        <p14:creationId xmlns:p14="http://schemas.microsoft.com/office/powerpoint/2010/main" val="250136782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rgbClr val="130E53"/>
                </a:solidFill>
                <a:latin typeface="Helvetica Neue"/>
                <a:cs typeface="Helvetica Neue"/>
              </a:rPr>
              <a:t>Developmental Disease 2</a:t>
            </a:r>
            <a:endParaRPr lang="en-GB" dirty="0"/>
          </a:p>
        </p:txBody>
      </p:sp>
      <p:sp>
        <p:nvSpPr>
          <p:cNvPr id="5" name="Content Placeholder 4"/>
          <p:cNvSpPr>
            <a:spLocks noGrp="1"/>
          </p:cNvSpPr>
          <p:nvPr>
            <p:ph idx="1"/>
          </p:nvPr>
        </p:nvSpPr>
        <p:spPr>
          <a:xfrm>
            <a:off x="2152650" y="1825624"/>
            <a:ext cx="7886700" cy="4918076"/>
          </a:xfrm>
        </p:spPr>
        <p:txBody>
          <a:bodyPr>
            <a:normAutofit fontScale="92500" lnSpcReduction="20000"/>
          </a:bodyPr>
          <a:lstStyle/>
          <a:p>
            <a:pPr marL="0" indent="0">
              <a:buNone/>
            </a:pPr>
            <a:r>
              <a:rPr lang="en-GB" dirty="0" smtClean="0"/>
              <a:t>Which </a:t>
            </a:r>
            <a:r>
              <a:rPr lang="en-GB" dirty="0"/>
              <a:t>of the following statements regarding spina bifida is false</a:t>
            </a:r>
            <a:r>
              <a:rPr lang="en-GB" dirty="0" smtClean="0"/>
              <a:t>:</a:t>
            </a:r>
          </a:p>
          <a:p>
            <a:pPr marL="0" indent="0">
              <a:buNone/>
            </a:pPr>
            <a:endParaRPr lang="en-GB" dirty="0"/>
          </a:p>
          <a:p>
            <a:pPr marL="514350" indent="-514350" fontAlgn="base">
              <a:buFont typeface="+mj-lt"/>
              <a:buAutoNum type="alphaUcPeriod"/>
            </a:pPr>
            <a:r>
              <a:rPr lang="en-GB" dirty="0"/>
              <a:t>Taking folic acid supplements is recommended before and during the first 12 weeks of pregnancy to reduce the risk of neural tube defects</a:t>
            </a:r>
          </a:p>
          <a:p>
            <a:pPr marL="514350" indent="-514350" fontAlgn="base">
              <a:buFont typeface="+mj-lt"/>
              <a:buAutoNum type="alphaUcPeriod"/>
            </a:pPr>
            <a:r>
              <a:rPr lang="en-GB" dirty="0"/>
              <a:t>Sodium valproate if taken during pregnancy increases the risk of neural tube </a:t>
            </a:r>
            <a:r>
              <a:rPr lang="en-GB" dirty="0" smtClean="0"/>
              <a:t>defects</a:t>
            </a:r>
          </a:p>
          <a:p>
            <a:pPr marL="514350" indent="-514350" fontAlgn="base">
              <a:buFont typeface="+mj-lt"/>
              <a:buAutoNum type="alphaUcPeriod"/>
            </a:pPr>
            <a:r>
              <a:rPr lang="en-GB" dirty="0" smtClean="0"/>
              <a:t>Failure of closure more commonly affects the caudal neural tube</a:t>
            </a:r>
            <a:endParaRPr lang="en-GB" dirty="0"/>
          </a:p>
          <a:p>
            <a:pPr marL="514350" indent="-514350" fontAlgn="base">
              <a:buFont typeface="+mj-lt"/>
              <a:buAutoNum type="alphaUcPeriod"/>
            </a:pPr>
            <a:r>
              <a:rPr lang="en-GB" dirty="0"/>
              <a:t>Spina bifida </a:t>
            </a:r>
            <a:r>
              <a:rPr lang="en-GB" dirty="0" err="1"/>
              <a:t>occulta</a:t>
            </a:r>
            <a:r>
              <a:rPr lang="en-GB" dirty="0"/>
              <a:t> is defined as failure of the vertebral arches with an external cystic lesion</a:t>
            </a:r>
          </a:p>
          <a:p>
            <a:pPr marL="514350" indent="-514350" fontAlgn="base">
              <a:buFont typeface="+mj-lt"/>
              <a:buAutoNum type="alphaUcPeriod"/>
            </a:pPr>
            <a:r>
              <a:rPr lang="en-GB" dirty="0"/>
              <a:t>Neural tissue is a component of the cyst wall in a </a:t>
            </a:r>
            <a:r>
              <a:rPr lang="en-GB" dirty="0" smtClean="0"/>
              <a:t>myelomeningocele</a:t>
            </a:r>
            <a:endParaRPr lang="en-GB" dirty="0"/>
          </a:p>
        </p:txBody>
      </p:sp>
      <p:pic>
        <p:nvPicPr>
          <p:cNvPr id="7" name="Picture 2" descr="http://www.euns.co.uk/uploads/3/0/3/3/30335393/140363789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06858" y="48085"/>
            <a:ext cx="1222642" cy="952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922712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rgbClr val="130E53"/>
                </a:solidFill>
                <a:latin typeface="Helvetica Neue"/>
                <a:cs typeface="Helvetica Neue"/>
              </a:rPr>
              <a:t>Neural Tube Defects</a:t>
            </a:r>
            <a:endParaRPr lang="en-GB" dirty="0"/>
          </a:p>
        </p:txBody>
      </p:sp>
      <p:pic>
        <p:nvPicPr>
          <p:cNvPr id="2" name="Content Placeholder 1"/>
          <p:cNvPicPr>
            <a:picLocks noGrp="1" noChangeAspect="1"/>
          </p:cNvPicPr>
          <p:nvPr>
            <p:ph idx="1"/>
          </p:nvPr>
        </p:nvPicPr>
        <p:blipFill rotWithShape="1">
          <a:blip r:embed="rId2"/>
          <a:srcRect l="12470" t="37373" r="43647" b="14820"/>
          <a:stretch/>
        </p:blipFill>
        <p:spPr>
          <a:xfrm>
            <a:off x="2152650" y="1690689"/>
            <a:ext cx="7886700" cy="4832930"/>
          </a:xfrm>
          <a:prstGeom prst="rect">
            <a:avLst/>
          </a:prstGeom>
        </p:spPr>
      </p:pic>
      <p:pic>
        <p:nvPicPr>
          <p:cNvPr id="7" name="Picture 2" descr="http://www.euns.co.uk/uploads/3/0/3/3/30335393/140363789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06858" y="48085"/>
            <a:ext cx="1222642" cy="952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622154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rgbClr val="130E53"/>
                </a:solidFill>
                <a:latin typeface="Helvetica Neue"/>
                <a:cs typeface="Helvetica Neue"/>
              </a:rPr>
              <a:t>Cerebrovascular Disease</a:t>
            </a:r>
            <a:endParaRPr lang="en-GB" dirty="0"/>
          </a:p>
        </p:txBody>
      </p:sp>
      <p:sp>
        <p:nvSpPr>
          <p:cNvPr id="5" name="Content Placeholder 4"/>
          <p:cNvSpPr>
            <a:spLocks noGrp="1"/>
          </p:cNvSpPr>
          <p:nvPr>
            <p:ph idx="1"/>
          </p:nvPr>
        </p:nvSpPr>
        <p:spPr/>
        <p:txBody>
          <a:bodyPr/>
          <a:lstStyle/>
          <a:p>
            <a:r>
              <a:rPr lang="en-GB" dirty="0" smtClean="0"/>
              <a:t>You need to know:</a:t>
            </a:r>
          </a:p>
          <a:p>
            <a:pPr lvl="1"/>
            <a:r>
              <a:rPr lang="en-GB" dirty="0" smtClean="0"/>
              <a:t>How blood gets to the brain</a:t>
            </a:r>
          </a:p>
          <a:p>
            <a:pPr lvl="1"/>
            <a:r>
              <a:rPr lang="en-GB" dirty="0" smtClean="0"/>
              <a:t>Major arterial territories</a:t>
            </a:r>
          </a:p>
          <a:p>
            <a:pPr lvl="1"/>
            <a:r>
              <a:rPr lang="en-GB" dirty="0" smtClean="0"/>
              <a:t>The consequence of impaired supply to those territories</a:t>
            </a:r>
            <a:endParaRPr lang="en-GB" dirty="0"/>
          </a:p>
          <a:p>
            <a:pPr lvl="1"/>
            <a:r>
              <a:rPr lang="en-GB" dirty="0" smtClean="0"/>
              <a:t>How blood gets out of the brain</a:t>
            </a:r>
          </a:p>
          <a:p>
            <a:pPr lvl="1"/>
            <a:r>
              <a:rPr lang="en-GB" dirty="0" smtClean="0"/>
              <a:t>Cerebral autoregulation physiology</a:t>
            </a:r>
          </a:p>
        </p:txBody>
      </p:sp>
      <p:pic>
        <p:nvPicPr>
          <p:cNvPr id="7" name="Picture 2" descr="http://www.euns.co.uk/uploads/3/0/3/3/30335393/140363789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06858" y="48085"/>
            <a:ext cx="1222642" cy="952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317677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rgbClr val="130E53"/>
                </a:solidFill>
                <a:latin typeface="Helvetica Neue"/>
                <a:cs typeface="Helvetica Neue"/>
              </a:rPr>
              <a:t>Blood Supply to the Brain</a:t>
            </a:r>
            <a:endParaRPr lang="en-GB" dirty="0"/>
          </a:p>
        </p:txBody>
      </p:sp>
      <p:sp>
        <p:nvSpPr>
          <p:cNvPr id="2" name="Content Placeholder 1"/>
          <p:cNvSpPr>
            <a:spLocks noGrp="1"/>
          </p:cNvSpPr>
          <p:nvPr>
            <p:ph sz="half" idx="1"/>
          </p:nvPr>
        </p:nvSpPr>
        <p:spPr/>
        <p:txBody>
          <a:bodyPr>
            <a:normAutofit/>
          </a:bodyPr>
          <a:lstStyle/>
          <a:p>
            <a:pPr marL="0" indent="0">
              <a:buNone/>
            </a:pPr>
            <a:r>
              <a:rPr lang="en-GB" sz="3200" dirty="0"/>
              <a:t>1 is the:</a:t>
            </a:r>
          </a:p>
          <a:p>
            <a:pPr marL="514350" indent="-514350">
              <a:buFont typeface="+mj-lt"/>
              <a:buAutoNum type="alphaUcPeriod"/>
            </a:pPr>
            <a:r>
              <a:rPr lang="en-GB" sz="2400" dirty="0"/>
              <a:t>Anterior cerebral artery</a:t>
            </a:r>
          </a:p>
          <a:p>
            <a:pPr marL="514350" indent="-514350">
              <a:buFont typeface="+mj-lt"/>
              <a:buAutoNum type="alphaUcPeriod"/>
            </a:pPr>
            <a:r>
              <a:rPr lang="en-GB" sz="2400" dirty="0"/>
              <a:t>Posterior cerebral artery</a:t>
            </a:r>
          </a:p>
          <a:p>
            <a:pPr marL="514350" indent="-514350">
              <a:buFont typeface="+mj-lt"/>
              <a:buAutoNum type="alphaUcPeriod"/>
            </a:pPr>
            <a:r>
              <a:rPr lang="en-GB" sz="2400" dirty="0"/>
              <a:t>Anterior communicating artery</a:t>
            </a:r>
          </a:p>
          <a:p>
            <a:pPr marL="514350" indent="-514350">
              <a:buFont typeface="+mj-lt"/>
              <a:buAutoNum type="alphaUcPeriod"/>
            </a:pPr>
            <a:r>
              <a:rPr lang="en-GB" sz="2400" dirty="0"/>
              <a:t>Vertebral artery</a:t>
            </a:r>
          </a:p>
          <a:p>
            <a:pPr marL="514350" indent="-514350">
              <a:buFont typeface="+mj-lt"/>
              <a:buAutoNum type="alphaUcPeriod"/>
            </a:pPr>
            <a:r>
              <a:rPr lang="en-GB" sz="2400" dirty="0"/>
              <a:t>Posterior inferior cerebellar artery</a:t>
            </a:r>
          </a:p>
          <a:p>
            <a:pPr marL="914400" lvl="1" indent="-457200">
              <a:buFont typeface="+mj-lt"/>
              <a:buAutoNum type="alphaUcPeriod"/>
            </a:pPr>
            <a:endParaRPr lang="en-GB" dirty="0"/>
          </a:p>
        </p:txBody>
      </p:sp>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628114" y="1304532"/>
            <a:ext cx="2405397" cy="5553469"/>
          </a:xfrm>
        </p:spPr>
      </p:pic>
      <p:pic>
        <p:nvPicPr>
          <p:cNvPr id="7" name="Picture 2" descr="http://www.euns.co.uk/uploads/3/0/3/3/30335393/140363789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06858" y="48085"/>
            <a:ext cx="1222642" cy="95294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9565624" y="2999908"/>
            <a:ext cx="508017" cy="584775"/>
          </a:xfrm>
          <a:prstGeom prst="rect">
            <a:avLst/>
          </a:prstGeom>
          <a:noFill/>
          <a:ln w="19050">
            <a:solidFill>
              <a:schemeClr val="tx1"/>
            </a:solidFill>
          </a:ln>
        </p:spPr>
        <p:txBody>
          <a:bodyPr wrap="square" rtlCol="0">
            <a:spAutoFit/>
          </a:bodyPr>
          <a:lstStyle/>
          <a:p>
            <a:pPr algn="ctr"/>
            <a:r>
              <a:rPr lang="en-GB" sz="3200" b="1" dirty="0">
                <a:solidFill>
                  <a:srgbClr val="FF0000"/>
                </a:solidFill>
              </a:rPr>
              <a:t>2</a:t>
            </a:r>
          </a:p>
        </p:txBody>
      </p:sp>
      <p:sp>
        <p:nvSpPr>
          <p:cNvPr id="9" name="TextBox 8"/>
          <p:cNvSpPr txBox="1"/>
          <p:nvPr/>
        </p:nvSpPr>
        <p:spPr>
          <a:xfrm>
            <a:off x="9565624" y="3967109"/>
            <a:ext cx="508017" cy="584775"/>
          </a:xfrm>
          <a:prstGeom prst="rect">
            <a:avLst/>
          </a:prstGeom>
          <a:noFill/>
          <a:ln w="19050">
            <a:solidFill>
              <a:schemeClr val="tx1"/>
            </a:solidFill>
          </a:ln>
        </p:spPr>
        <p:txBody>
          <a:bodyPr wrap="square" rtlCol="0">
            <a:spAutoFit/>
          </a:bodyPr>
          <a:lstStyle/>
          <a:p>
            <a:pPr algn="ctr"/>
            <a:r>
              <a:rPr lang="en-GB" sz="3200" b="1" dirty="0">
                <a:solidFill>
                  <a:srgbClr val="FF0000"/>
                </a:solidFill>
              </a:rPr>
              <a:t>3</a:t>
            </a:r>
          </a:p>
        </p:txBody>
      </p:sp>
      <p:sp>
        <p:nvSpPr>
          <p:cNvPr id="10" name="TextBox 9"/>
          <p:cNvSpPr txBox="1"/>
          <p:nvPr/>
        </p:nvSpPr>
        <p:spPr>
          <a:xfrm>
            <a:off x="9565624" y="4934310"/>
            <a:ext cx="508017" cy="584775"/>
          </a:xfrm>
          <a:prstGeom prst="rect">
            <a:avLst/>
          </a:prstGeom>
          <a:noFill/>
          <a:ln w="19050">
            <a:solidFill>
              <a:schemeClr val="tx1"/>
            </a:solidFill>
          </a:ln>
        </p:spPr>
        <p:txBody>
          <a:bodyPr wrap="square" rtlCol="0">
            <a:spAutoFit/>
          </a:bodyPr>
          <a:lstStyle/>
          <a:p>
            <a:pPr algn="ctr"/>
            <a:r>
              <a:rPr lang="en-GB" sz="3200" b="1" dirty="0">
                <a:solidFill>
                  <a:srgbClr val="FF0000"/>
                </a:solidFill>
              </a:rPr>
              <a:t>4</a:t>
            </a:r>
          </a:p>
        </p:txBody>
      </p:sp>
      <p:sp>
        <p:nvSpPr>
          <p:cNvPr id="11" name="TextBox 10"/>
          <p:cNvSpPr txBox="1"/>
          <p:nvPr/>
        </p:nvSpPr>
        <p:spPr>
          <a:xfrm>
            <a:off x="9565624" y="2032707"/>
            <a:ext cx="508017" cy="584775"/>
          </a:xfrm>
          <a:prstGeom prst="rect">
            <a:avLst/>
          </a:prstGeom>
          <a:noFill/>
          <a:ln w="19050">
            <a:solidFill>
              <a:schemeClr val="tx1"/>
            </a:solidFill>
          </a:ln>
        </p:spPr>
        <p:txBody>
          <a:bodyPr wrap="square" rtlCol="0">
            <a:spAutoFit/>
          </a:bodyPr>
          <a:lstStyle/>
          <a:p>
            <a:pPr algn="ctr"/>
            <a:r>
              <a:rPr lang="en-GB" sz="3200" b="1" dirty="0">
                <a:solidFill>
                  <a:srgbClr val="FF0000"/>
                </a:solidFill>
              </a:rPr>
              <a:t>1</a:t>
            </a:r>
          </a:p>
        </p:txBody>
      </p:sp>
      <p:cxnSp>
        <p:nvCxnSpPr>
          <p:cNvPr id="13" name="Straight Arrow Connector 12"/>
          <p:cNvCxnSpPr>
            <a:stCxn id="11" idx="1"/>
          </p:cNvCxnSpPr>
          <p:nvPr/>
        </p:nvCxnSpPr>
        <p:spPr>
          <a:xfrm flipH="1" flipV="1">
            <a:off x="8215421" y="2059702"/>
            <a:ext cx="1350202" cy="26539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529424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rgbClr val="130E53"/>
                </a:solidFill>
                <a:latin typeface="Helvetica Neue"/>
                <a:cs typeface="Helvetica Neue"/>
              </a:rPr>
              <a:t>Blood Supply to the Brain</a:t>
            </a:r>
            <a:endParaRPr lang="en-GB" dirty="0"/>
          </a:p>
        </p:txBody>
      </p:sp>
      <p:sp>
        <p:nvSpPr>
          <p:cNvPr id="2" name="Content Placeholder 1"/>
          <p:cNvSpPr>
            <a:spLocks noGrp="1"/>
          </p:cNvSpPr>
          <p:nvPr>
            <p:ph sz="half" idx="1"/>
          </p:nvPr>
        </p:nvSpPr>
        <p:spPr/>
        <p:txBody>
          <a:bodyPr>
            <a:normAutofit/>
          </a:bodyPr>
          <a:lstStyle/>
          <a:p>
            <a:pPr marL="0" indent="0">
              <a:buNone/>
            </a:pPr>
            <a:r>
              <a:rPr lang="en-GB" sz="3200" dirty="0"/>
              <a:t>2 is the:</a:t>
            </a:r>
          </a:p>
          <a:p>
            <a:pPr marL="514350" indent="-514350">
              <a:buFont typeface="+mj-lt"/>
              <a:buAutoNum type="alphaUcPeriod"/>
            </a:pPr>
            <a:r>
              <a:rPr lang="en-GB" sz="2400" dirty="0"/>
              <a:t>Posterior cerebral artery</a:t>
            </a:r>
          </a:p>
          <a:p>
            <a:pPr marL="514350" indent="-514350">
              <a:buFont typeface="+mj-lt"/>
              <a:buAutoNum type="alphaUcPeriod"/>
            </a:pPr>
            <a:r>
              <a:rPr lang="en-GB" sz="2400" dirty="0"/>
              <a:t>Posterior communicating artery</a:t>
            </a:r>
          </a:p>
          <a:p>
            <a:pPr marL="514350" indent="-514350">
              <a:buFont typeface="+mj-lt"/>
              <a:buAutoNum type="alphaUcPeriod"/>
            </a:pPr>
            <a:r>
              <a:rPr lang="en-GB" sz="2400" dirty="0"/>
              <a:t>Superior cerebellar artery</a:t>
            </a:r>
          </a:p>
          <a:p>
            <a:pPr marL="514350" indent="-514350">
              <a:buFont typeface="+mj-lt"/>
              <a:buAutoNum type="alphaUcPeriod"/>
            </a:pPr>
            <a:r>
              <a:rPr lang="en-GB" sz="2400" dirty="0"/>
              <a:t>Vertebral artery</a:t>
            </a:r>
          </a:p>
          <a:p>
            <a:pPr marL="514350" indent="-514350">
              <a:buFont typeface="+mj-lt"/>
              <a:buAutoNum type="alphaUcPeriod"/>
            </a:pPr>
            <a:r>
              <a:rPr lang="en-GB" sz="2400" dirty="0"/>
              <a:t>Posterior inferior cerebellar artery</a:t>
            </a:r>
          </a:p>
          <a:p>
            <a:pPr marL="914400" lvl="1" indent="-457200">
              <a:buFont typeface="+mj-lt"/>
              <a:buAutoNum type="alphaUcPeriod"/>
            </a:pPr>
            <a:endParaRPr lang="en-GB" dirty="0"/>
          </a:p>
        </p:txBody>
      </p:sp>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628114" y="1304532"/>
            <a:ext cx="2405397" cy="5553469"/>
          </a:xfrm>
        </p:spPr>
      </p:pic>
      <p:pic>
        <p:nvPicPr>
          <p:cNvPr id="7" name="Picture 2" descr="http://www.euns.co.uk/uploads/3/0/3/3/30335393/140363789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06858" y="48085"/>
            <a:ext cx="1222642" cy="95294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9565624" y="2999908"/>
            <a:ext cx="508017" cy="584775"/>
          </a:xfrm>
          <a:prstGeom prst="rect">
            <a:avLst/>
          </a:prstGeom>
          <a:noFill/>
          <a:ln w="19050">
            <a:solidFill>
              <a:schemeClr val="tx1"/>
            </a:solidFill>
          </a:ln>
        </p:spPr>
        <p:txBody>
          <a:bodyPr wrap="square" rtlCol="0">
            <a:spAutoFit/>
          </a:bodyPr>
          <a:lstStyle/>
          <a:p>
            <a:pPr algn="ctr"/>
            <a:r>
              <a:rPr lang="en-GB" sz="3200" b="1" dirty="0">
                <a:solidFill>
                  <a:srgbClr val="FF0000"/>
                </a:solidFill>
              </a:rPr>
              <a:t>2</a:t>
            </a:r>
          </a:p>
        </p:txBody>
      </p:sp>
      <p:sp>
        <p:nvSpPr>
          <p:cNvPr id="9" name="TextBox 8"/>
          <p:cNvSpPr txBox="1"/>
          <p:nvPr/>
        </p:nvSpPr>
        <p:spPr>
          <a:xfrm>
            <a:off x="9565624" y="3967109"/>
            <a:ext cx="508017" cy="584775"/>
          </a:xfrm>
          <a:prstGeom prst="rect">
            <a:avLst/>
          </a:prstGeom>
          <a:noFill/>
          <a:ln w="19050">
            <a:solidFill>
              <a:schemeClr val="tx1"/>
            </a:solidFill>
          </a:ln>
        </p:spPr>
        <p:txBody>
          <a:bodyPr wrap="square" rtlCol="0">
            <a:spAutoFit/>
          </a:bodyPr>
          <a:lstStyle/>
          <a:p>
            <a:pPr algn="ctr"/>
            <a:r>
              <a:rPr lang="en-GB" sz="3200" b="1" dirty="0">
                <a:solidFill>
                  <a:srgbClr val="FF0000"/>
                </a:solidFill>
              </a:rPr>
              <a:t>3</a:t>
            </a:r>
          </a:p>
        </p:txBody>
      </p:sp>
      <p:sp>
        <p:nvSpPr>
          <p:cNvPr id="10" name="TextBox 9"/>
          <p:cNvSpPr txBox="1"/>
          <p:nvPr/>
        </p:nvSpPr>
        <p:spPr>
          <a:xfrm>
            <a:off x="9565624" y="4934310"/>
            <a:ext cx="508017" cy="584775"/>
          </a:xfrm>
          <a:prstGeom prst="rect">
            <a:avLst/>
          </a:prstGeom>
          <a:noFill/>
          <a:ln w="19050">
            <a:solidFill>
              <a:schemeClr val="tx1"/>
            </a:solidFill>
          </a:ln>
        </p:spPr>
        <p:txBody>
          <a:bodyPr wrap="square" rtlCol="0">
            <a:spAutoFit/>
          </a:bodyPr>
          <a:lstStyle/>
          <a:p>
            <a:pPr algn="ctr"/>
            <a:r>
              <a:rPr lang="en-GB" sz="3200" b="1" dirty="0">
                <a:solidFill>
                  <a:srgbClr val="FF0000"/>
                </a:solidFill>
              </a:rPr>
              <a:t>4</a:t>
            </a:r>
          </a:p>
        </p:txBody>
      </p:sp>
      <p:sp>
        <p:nvSpPr>
          <p:cNvPr id="11" name="TextBox 10"/>
          <p:cNvSpPr txBox="1"/>
          <p:nvPr/>
        </p:nvSpPr>
        <p:spPr>
          <a:xfrm>
            <a:off x="9565624" y="2032707"/>
            <a:ext cx="508017" cy="584775"/>
          </a:xfrm>
          <a:prstGeom prst="rect">
            <a:avLst/>
          </a:prstGeom>
          <a:noFill/>
          <a:ln w="19050">
            <a:solidFill>
              <a:schemeClr val="tx1"/>
            </a:solidFill>
          </a:ln>
        </p:spPr>
        <p:txBody>
          <a:bodyPr wrap="square" rtlCol="0">
            <a:spAutoFit/>
          </a:bodyPr>
          <a:lstStyle/>
          <a:p>
            <a:pPr algn="ctr"/>
            <a:r>
              <a:rPr lang="en-GB" sz="3200" b="1" dirty="0">
                <a:solidFill>
                  <a:srgbClr val="FF0000"/>
                </a:solidFill>
              </a:rPr>
              <a:t>1</a:t>
            </a:r>
          </a:p>
        </p:txBody>
      </p:sp>
      <p:cxnSp>
        <p:nvCxnSpPr>
          <p:cNvPr id="13" name="Straight Arrow Connector 12"/>
          <p:cNvCxnSpPr/>
          <p:nvPr/>
        </p:nvCxnSpPr>
        <p:spPr>
          <a:xfrm flipH="1" flipV="1">
            <a:off x="8496301" y="2834973"/>
            <a:ext cx="1069323" cy="47752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98658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Cranial Nerves</a:t>
            </a:r>
          </a:p>
        </p:txBody>
      </p:sp>
      <p:sp>
        <p:nvSpPr>
          <p:cNvPr id="3" name="Content Placeholder 2"/>
          <p:cNvSpPr>
            <a:spLocks noGrp="1"/>
          </p:cNvSpPr>
          <p:nvPr>
            <p:ph idx="1"/>
          </p:nvPr>
        </p:nvSpPr>
        <p:spPr/>
        <p:txBody>
          <a:bodyPr/>
          <a:lstStyle/>
          <a:p>
            <a:pPr marL="0" indent="0">
              <a:buNone/>
            </a:pPr>
            <a:r>
              <a:rPr lang="en-GB" dirty="0"/>
              <a:t>Where is the nuclei of the Optic Nerve (II)?</a:t>
            </a:r>
          </a:p>
          <a:p>
            <a:pPr marL="0" indent="0">
              <a:buNone/>
            </a:pPr>
            <a:r>
              <a:rPr lang="en-GB" dirty="0"/>
              <a:t>	</a:t>
            </a:r>
          </a:p>
          <a:p>
            <a:pPr marL="0" indent="0">
              <a:buNone/>
            </a:pPr>
            <a:r>
              <a:rPr lang="en-GB" dirty="0"/>
              <a:t>A. Midbrain	</a:t>
            </a:r>
          </a:p>
          <a:p>
            <a:pPr marL="0" indent="0">
              <a:buNone/>
            </a:pPr>
            <a:r>
              <a:rPr lang="en-GB" dirty="0"/>
              <a:t>B. Pons</a:t>
            </a:r>
          </a:p>
          <a:p>
            <a:pPr marL="0" indent="0">
              <a:buNone/>
            </a:pPr>
            <a:r>
              <a:rPr lang="en-GB" dirty="0"/>
              <a:t>C. Medulla</a:t>
            </a:r>
          </a:p>
          <a:p>
            <a:pPr marL="0" indent="0">
              <a:buNone/>
            </a:pPr>
            <a:r>
              <a:rPr lang="en-GB" dirty="0"/>
              <a:t>D. Forebrain</a:t>
            </a:r>
          </a:p>
        </p:txBody>
      </p:sp>
    </p:spTree>
    <p:extLst>
      <p:ext uri="{BB962C8B-B14F-4D97-AF65-F5344CB8AC3E}">
        <p14:creationId xmlns:p14="http://schemas.microsoft.com/office/powerpoint/2010/main" val="242919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mph" presetSubtype="0" fill="hold" nodeType="clickEffect">
                                  <p:stCondLst>
                                    <p:cond delay="0"/>
                                  </p:stCondLst>
                                  <p:iterate type="lt">
                                    <p:tmPct val="10000"/>
                                  </p:iterate>
                                  <p:childTnLst>
                                    <p:animClr clrSpc="rgb" dir="cw">
                                      <p:cBhvr override="childStyle">
                                        <p:cTn id="6" dur="500" fill="hold"/>
                                        <p:tgtEl>
                                          <p:spTgt spid="3">
                                            <p:txEl>
                                              <p:pRg st="5" end="5"/>
                                            </p:txEl>
                                          </p:spTgt>
                                        </p:tgtEl>
                                        <p:attrNameLst>
                                          <p:attrName>style.color</p:attrName>
                                        </p:attrNameLst>
                                      </p:cBhvr>
                                      <p:to>
                                        <a:schemeClr val="accent2"/>
                                      </p:to>
                                    </p:animClr>
                                    <p:animClr clrSpc="rgb" dir="cw">
                                      <p:cBhvr>
                                        <p:cTn id="7" dur="500" fill="hold"/>
                                        <p:tgtEl>
                                          <p:spTgt spid="3">
                                            <p:txEl>
                                              <p:pRg st="5" end="5"/>
                                            </p:txEl>
                                          </p:spTgt>
                                        </p:tgtEl>
                                        <p:attrNameLst>
                                          <p:attrName>fillcolor</p:attrName>
                                        </p:attrNameLst>
                                      </p:cBhvr>
                                      <p:to>
                                        <a:schemeClr val="accent2"/>
                                      </p:to>
                                    </p:animClr>
                                    <p:set>
                                      <p:cBhvr>
                                        <p:cTn id="8" dur="500" fill="hold"/>
                                        <p:tgtEl>
                                          <p:spTgt spid="3">
                                            <p:txEl>
                                              <p:pRg st="5" end="5"/>
                                            </p:txEl>
                                          </p:spTgt>
                                        </p:tgtEl>
                                        <p:attrNameLst>
                                          <p:attrName>fill.type</p:attrName>
                                        </p:attrNameLst>
                                      </p:cBhvr>
                                      <p:to>
                                        <p:strVal val="solid"/>
                                      </p:to>
                                    </p:set>
                                    <p:anim to="1.5" calcmode="lin" valueType="num">
                                      <p:cBhvr override="childStyle">
                                        <p:cTn id="9" dur="500" fill="hold"/>
                                        <p:tgtEl>
                                          <p:spTgt spid="3">
                                            <p:txEl>
                                              <p:pRg st="5" end="5"/>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rgbClr val="130E53"/>
                </a:solidFill>
                <a:latin typeface="Helvetica Neue"/>
                <a:cs typeface="Helvetica Neue"/>
              </a:rPr>
              <a:t>Blood Supply to the Brain</a:t>
            </a:r>
            <a:endParaRPr lang="en-GB" dirty="0"/>
          </a:p>
        </p:txBody>
      </p:sp>
      <p:sp>
        <p:nvSpPr>
          <p:cNvPr id="2" name="Content Placeholder 1"/>
          <p:cNvSpPr>
            <a:spLocks noGrp="1"/>
          </p:cNvSpPr>
          <p:nvPr>
            <p:ph sz="half" idx="1"/>
          </p:nvPr>
        </p:nvSpPr>
        <p:spPr/>
        <p:txBody>
          <a:bodyPr>
            <a:normAutofit/>
          </a:bodyPr>
          <a:lstStyle/>
          <a:p>
            <a:pPr marL="0" indent="0">
              <a:buNone/>
            </a:pPr>
            <a:r>
              <a:rPr lang="en-GB" sz="3200" dirty="0"/>
              <a:t>3 is the:</a:t>
            </a:r>
          </a:p>
          <a:p>
            <a:pPr marL="514350" indent="-514350">
              <a:buFont typeface="+mj-lt"/>
              <a:buAutoNum type="alphaUcPeriod"/>
            </a:pPr>
            <a:r>
              <a:rPr lang="en-GB" sz="2400" dirty="0"/>
              <a:t>Posterior cerebral artery</a:t>
            </a:r>
          </a:p>
          <a:p>
            <a:pPr marL="514350" indent="-514350">
              <a:buFont typeface="+mj-lt"/>
              <a:buAutoNum type="alphaUcPeriod"/>
            </a:pPr>
            <a:r>
              <a:rPr lang="en-GB" sz="2400" dirty="0"/>
              <a:t>Superior cerebellar artery</a:t>
            </a:r>
          </a:p>
          <a:p>
            <a:pPr marL="514350" indent="-514350">
              <a:buFont typeface="+mj-lt"/>
              <a:buAutoNum type="alphaUcPeriod"/>
            </a:pPr>
            <a:r>
              <a:rPr lang="en-GB" sz="2400" dirty="0"/>
              <a:t>Anterior inferior cerebellar artery</a:t>
            </a:r>
          </a:p>
          <a:p>
            <a:pPr marL="514350" indent="-514350">
              <a:buFont typeface="+mj-lt"/>
              <a:buAutoNum type="alphaUcPeriod"/>
            </a:pPr>
            <a:r>
              <a:rPr lang="en-GB" sz="2400" dirty="0"/>
              <a:t>Posterior inferior cerebellar artery</a:t>
            </a:r>
          </a:p>
          <a:p>
            <a:pPr marL="514350" indent="-514350">
              <a:buFont typeface="+mj-lt"/>
              <a:buAutoNum type="alphaUcPeriod"/>
            </a:pPr>
            <a:r>
              <a:rPr lang="en-GB" sz="2400" dirty="0"/>
              <a:t>Anterior spinal artery</a:t>
            </a:r>
          </a:p>
          <a:p>
            <a:pPr marL="457200" lvl="1" indent="0">
              <a:buNone/>
            </a:pPr>
            <a:endParaRPr lang="en-GB" dirty="0"/>
          </a:p>
        </p:txBody>
      </p:sp>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628114" y="1304532"/>
            <a:ext cx="2405397" cy="5553469"/>
          </a:xfrm>
        </p:spPr>
      </p:pic>
      <p:pic>
        <p:nvPicPr>
          <p:cNvPr id="7" name="Picture 2" descr="http://www.euns.co.uk/uploads/3/0/3/3/30335393/140363789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06858" y="48085"/>
            <a:ext cx="1222642" cy="95294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9565624" y="2999908"/>
            <a:ext cx="508017" cy="584775"/>
          </a:xfrm>
          <a:prstGeom prst="rect">
            <a:avLst/>
          </a:prstGeom>
          <a:noFill/>
          <a:ln w="19050">
            <a:solidFill>
              <a:schemeClr val="tx1"/>
            </a:solidFill>
          </a:ln>
        </p:spPr>
        <p:txBody>
          <a:bodyPr wrap="square" rtlCol="0">
            <a:spAutoFit/>
          </a:bodyPr>
          <a:lstStyle/>
          <a:p>
            <a:pPr algn="ctr"/>
            <a:r>
              <a:rPr lang="en-GB" sz="3200" b="1" dirty="0">
                <a:solidFill>
                  <a:srgbClr val="FF0000"/>
                </a:solidFill>
              </a:rPr>
              <a:t>2</a:t>
            </a:r>
          </a:p>
        </p:txBody>
      </p:sp>
      <p:sp>
        <p:nvSpPr>
          <p:cNvPr id="9" name="TextBox 8"/>
          <p:cNvSpPr txBox="1"/>
          <p:nvPr/>
        </p:nvSpPr>
        <p:spPr>
          <a:xfrm>
            <a:off x="9565624" y="3967109"/>
            <a:ext cx="508017" cy="584775"/>
          </a:xfrm>
          <a:prstGeom prst="rect">
            <a:avLst/>
          </a:prstGeom>
          <a:noFill/>
          <a:ln w="19050">
            <a:solidFill>
              <a:schemeClr val="tx1"/>
            </a:solidFill>
          </a:ln>
        </p:spPr>
        <p:txBody>
          <a:bodyPr wrap="square" rtlCol="0">
            <a:spAutoFit/>
          </a:bodyPr>
          <a:lstStyle/>
          <a:p>
            <a:pPr algn="ctr"/>
            <a:r>
              <a:rPr lang="en-GB" sz="3200" b="1" dirty="0">
                <a:solidFill>
                  <a:srgbClr val="FF0000"/>
                </a:solidFill>
              </a:rPr>
              <a:t>3</a:t>
            </a:r>
          </a:p>
        </p:txBody>
      </p:sp>
      <p:sp>
        <p:nvSpPr>
          <p:cNvPr id="10" name="TextBox 9"/>
          <p:cNvSpPr txBox="1"/>
          <p:nvPr/>
        </p:nvSpPr>
        <p:spPr>
          <a:xfrm>
            <a:off x="9565624" y="4934310"/>
            <a:ext cx="508017" cy="584775"/>
          </a:xfrm>
          <a:prstGeom prst="rect">
            <a:avLst/>
          </a:prstGeom>
          <a:noFill/>
          <a:ln w="19050">
            <a:solidFill>
              <a:schemeClr val="tx1"/>
            </a:solidFill>
          </a:ln>
        </p:spPr>
        <p:txBody>
          <a:bodyPr wrap="square" rtlCol="0">
            <a:spAutoFit/>
          </a:bodyPr>
          <a:lstStyle/>
          <a:p>
            <a:pPr algn="ctr"/>
            <a:r>
              <a:rPr lang="en-GB" sz="3200" b="1" dirty="0">
                <a:solidFill>
                  <a:srgbClr val="FF0000"/>
                </a:solidFill>
              </a:rPr>
              <a:t>4</a:t>
            </a:r>
          </a:p>
        </p:txBody>
      </p:sp>
      <p:sp>
        <p:nvSpPr>
          <p:cNvPr id="11" name="TextBox 10"/>
          <p:cNvSpPr txBox="1"/>
          <p:nvPr/>
        </p:nvSpPr>
        <p:spPr>
          <a:xfrm>
            <a:off x="9565624" y="2032707"/>
            <a:ext cx="508017" cy="584775"/>
          </a:xfrm>
          <a:prstGeom prst="rect">
            <a:avLst/>
          </a:prstGeom>
          <a:noFill/>
          <a:ln w="19050">
            <a:solidFill>
              <a:schemeClr val="tx1"/>
            </a:solidFill>
          </a:ln>
        </p:spPr>
        <p:txBody>
          <a:bodyPr wrap="square" rtlCol="0">
            <a:spAutoFit/>
          </a:bodyPr>
          <a:lstStyle/>
          <a:p>
            <a:pPr algn="ctr"/>
            <a:r>
              <a:rPr lang="en-GB" sz="3200" b="1" dirty="0">
                <a:solidFill>
                  <a:srgbClr val="FF0000"/>
                </a:solidFill>
              </a:rPr>
              <a:t>1</a:t>
            </a:r>
          </a:p>
        </p:txBody>
      </p:sp>
      <p:cxnSp>
        <p:nvCxnSpPr>
          <p:cNvPr id="13" name="Straight Arrow Connector 12"/>
          <p:cNvCxnSpPr/>
          <p:nvPr/>
        </p:nvCxnSpPr>
        <p:spPr>
          <a:xfrm flipH="1">
            <a:off x="8393431" y="4274346"/>
            <a:ext cx="1174743" cy="74342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62457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rgbClr val="130E53"/>
                </a:solidFill>
                <a:latin typeface="Helvetica Neue"/>
                <a:cs typeface="Helvetica Neue"/>
              </a:rPr>
              <a:t>Blood Supply to the Brain</a:t>
            </a:r>
            <a:endParaRPr lang="en-GB" dirty="0"/>
          </a:p>
        </p:txBody>
      </p:sp>
      <p:sp>
        <p:nvSpPr>
          <p:cNvPr id="2" name="Content Placeholder 1"/>
          <p:cNvSpPr>
            <a:spLocks noGrp="1"/>
          </p:cNvSpPr>
          <p:nvPr>
            <p:ph sz="half" idx="1"/>
          </p:nvPr>
        </p:nvSpPr>
        <p:spPr/>
        <p:txBody>
          <a:bodyPr>
            <a:normAutofit/>
          </a:bodyPr>
          <a:lstStyle/>
          <a:p>
            <a:pPr marL="0" indent="0">
              <a:buNone/>
            </a:pPr>
            <a:r>
              <a:rPr lang="en-GB" sz="3200" dirty="0"/>
              <a:t>4 is the:</a:t>
            </a:r>
          </a:p>
          <a:p>
            <a:pPr marL="514350" indent="-514350">
              <a:buFont typeface="+mj-lt"/>
              <a:buAutoNum type="alphaUcPeriod"/>
            </a:pPr>
            <a:r>
              <a:rPr lang="en-GB" sz="2400" dirty="0"/>
              <a:t>Internal carotid artery</a:t>
            </a:r>
          </a:p>
          <a:p>
            <a:pPr marL="514350" indent="-514350">
              <a:buFont typeface="+mj-lt"/>
              <a:buAutoNum type="alphaUcPeriod"/>
            </a:pPr>
            <a:r>
              <a:rPr lang="en-GB" sz="2400" dirty="0"/>
              <a:t>Basilar artery</a:t>
            </a:r>
          </a:p>
          <a:p>
            <a:pPr marL="514350" indent="-514350">
              <a:buFont typeface="+mj-lt"/>
              <a:buAutoNum type="alphaUcPeriod"/>
            </a:pPr>
            <a:r>
              <a:rPr lang="en-GB" sz="2400" dirty="0"/>
              <a:t>Vertebral artery</a:t>
            </a:r>
          </a:p>
          <a:p>
            <a:pPr marL="514350" indent="-514350">
              <a:buFont typeface="+mj-lt"/>
              <a:buAutoNum type="alphaUcPeriod"/>
            </a:pPr>
            <a:r>
              <a:rPr lang="en-GB" sz="2400" dirty="0"/>
              <a:t>Anterior spinal artery</a:t>
            </a:r>
          </a:p>
          <a:p>
            <a:pPr marL="514350" indent="-514350">
              <a:buFont typeface="+mj-lt"/>
              <a:buAutoNum type="alphaUcPeriod"/>
            </a:pPr>
            <a:r>
              <a:rPr lang="en-GB" sz="2400" dirty="0"/>
              <a:t>Posterior spinal artery</a:t>
            </a:r>
          </a:p>
          <a:p>
            <a:pPr marL="457200" lvl="1" indent="0">
              <a:buNone/>
            </a:pPr>
            <a:endParaRPr lang="en-GB" dirty="0"/>
          </a:p>
        </p:txBody>
      </p:sp>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628114" y="1304532"/>
            <a:ext cx="2405397" cy="5553469"/>
          </a:xfrm>
        </p:spPr>
      </p:pic>
      <p:pic>
        <p:nvPicPr>
          <p:cNvPr id="7" name="Picture 2" descr="http://www.euns.co.uk/uploads/3/0/3/3/30335393/140363789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06858" y="48085"/>
            <a:ext cx="1222642" cy="95294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9565624" y="2999908"/>
            <a:ext cx="508017" cy="584775"/>
          </a:xfrm>
          <a:prstGeom prst="rect">
            <a:avLst/>
          </a:prstGeom>
          <a:noFill/>
          <a:ln w="19050">
            <a:solidFill>
              <a:schemeClr val="tx1"/>
            </a:solidFill>
          </a:ln>
        </p:spPr>
        <p:txBody>
          <a:bodyPr wrap="square" rtlCol="0">
            <a:spAutoFit/>
          </a:bodyPr>
          <a:lstStyle/>
          <a:p>
            <a:pPr algn="ctr"/>
            <a:r>
              <a:rPr lang="en-GB" sz="3200" b="1" dirty="0">
                <a:solidFill>
                  <a:srgbClr val="FF0000"/>
                </a:solidFill>
              </a:rPr>
              <a:t>2</a:t>
            </a:r>
          </a:p>
        </p:txBody>
      </p:sp>
      <p:sp>
        <p:nvSpPr>
          <p:cNvPr id="9" name="TextBox 8"/>
          <p:cNvSpPr txBox="1"/>
          <p:nvPr/>
        </p:nvSpPr>
        <p:spPr>
          <a:xfrm>
            <a:off x="9565624" y="3967109"/>
            <a:ext cx="508017" cy="584775"/>
          </a:xfrm>
          <a:prstGeom prst="rect">
            <a:avLst/>
          </a:prstGeom>
          <a:noFill/>
          <a:ln w="19050">
            <a:solidFill>
              <a:schemeClr val="tx1"/>
            </a:solidFill>
          </a:ln>
        </p:spPr>
        <p:txBody>
          <a:bodyPr wrap="square" rtlCol="0">
            <a:spAutoFit/>
          </a:bodyPr>
          <a:lstStyle/>
          <a:p>
            <a:pPr algn="ctr"/>
            <a:r>
              <a:rPr lang="en-GB" sz="3200" b="1" dirty="0">
                <a:solidFill>
                  <a:srgbClr val="FF0000"/>
                </a:solidFill>
              </a:rPr>
              <a:t>3</a:t>
            </a:r>
          </a:p>
        </p:txBody>
      </p:sp>
      <p:sp>
        <p:nvSpPr>
          <p:cNvPr id="10" name="TextBox 9"/>
          <p:cNvSpPr txBox="1"/>
          <p:nvPr/>
        </p:nvSpPr>
        <p:spPr>
          <a:xfrm>
            <a:off x="9565624" y="4934310"/>
            <a:ext cx="508017" cy="584775"/>
          </a:xfrm>
          <a:prstGeom prst="rect">
            <a:avLst/>
          </a:prstGeom>
          <a:noFill/>
          <a:ln w="19050">
            <a:solidFill>
              <a:schemeClr val="tx1"/>
            </a:solidFill>
          </a:ln>
        </p:spPr>
        <p:txBody>
          <a:bodyPr wrap="square" rtlCol="0">
            <a:spAutoFit/>
          </a:bodyPr>
          <a:lstStyle/>
          <a:p>
            <a:pPr algn="ctr"/>
            <a:r>
              <a:rPr lang="en-GB" sz="3200" b="1" dirty="0">
                <a:solidFill>
                  <a:srgbClr val="FF0000"/>
                </a:solidFill>
              </a:rPr>
              <a:t>4</a:t>
            </a:r>
          </a:p>
        </p:txBody>
      </p:sp>
      <p:sp>
        <p:nvSpPr>
          <p:cNvPr id="11" name="TextBox 10"/>
          <p:cNvSpPr txBox="1"/>
          <p:nvPr/>
        </p:nvSpPr>
        <p:spPr>
          <a:xfrm>
            <a:off x="9565624" y="2032707"/>
            <a:ext cx="508017" cy="584775"/>
          </a:xfrm>
          <a:prstGeom prst="rect">
            <a:avLst/>
          </a:prstGeom>
          <a:noFill/>
          <a:ln w="19050">
            <a:solidFill>
              <a:schemeClr val="tx1"/>
            </a:solidFill>
          </a:ln>
        </p:spPr>
        <p:txBody>
          <a:bodyPr wrap="square" rtlCol="0">
            <a:spAutoFit/>
          </a:bodyPr>
          <a:lstStyle/>
          <a:p>
            <a:pPr algn="ctr"/>
            <a:r>
              <a:rPr lang="en-GB" sz="3200" b="1" dirty="0">
                <a:solidFill>
                  <a:srgbClr val="FF0000"/>
                </a:solidFill>
              </a:rPr>
              <a:t>1</a:t>
            </a:r>
          </a:p>
        </p:txBody>
      </p:sp>
      <p:cxnSp>
        <p:nvCxnSpPr>
          <p:cNvPr id="13" name="Straight Arrow Connector 12"/>
          <p:cNvCxnSpPr>
            <a:stCxn id="10" idx="1"/>
          </p:cNvCxnSpPr>
          <p:nvPr/>
        </p:nvCxnSpPr>
        <p:spPr>
          <a:xfrm flipH="1">
            <a:off x="7870199" y="5226697"/>
            <a:ext cx="1695425" cy="103581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497944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rgbClr val="130E53"/>
                </a:solidFill>
                <a:latin typeface="Helvetica Neue"/>
              </a:rPr>
              <a:t>For fun?</a:t>
            </a:r>
            <a:endParaRPr lang="en-GB" dirty="0"/>
          </a:p>
        </p:txBody>
      </p:sp>
      <p:sp>
        <p:nvSpPr>
          <p:cNvPr id="5" name="Content Placeholder 4"/>
          <p:cNvSpPr>
            <a:spLocks noGrp="1"/>
          </p:cNvSpPr>
          <p:nvPr>
            <p:ph idx="1"/>
          </p:nvPr>
        </p:nvSpPr>
        <p:spPr/>
        <p:txBody>
          <a:bodyPr/>
          <a:lstStyle/>
          <a:p>
            <a:pPr marL="0" indent="0">
              <a:buNone/>
            </a:pPr>
            <a:r>
              <a:rPr lang="en-GB" dirty="0" smtClean="0"/>
              <a:t> </a:t>
            </a:r>
            <a:endParaRPr lang="en-GB" dirty="0"/>
          </a:p>
        </p:txBody>
      </p:sp>
      <p:pic>
        <p:nvPicPr>
          <p:cNvPr id="7" name="Picture 2" descr="http://www.euns.co.uk/uploads/3/0/3/3/30335393/140363789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06858" y="48085"/>
            <a:ext cx="1222642" cy="95294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3"/>
          <a:srcRect l="5263" t="13625" r="36565" b="13491"/>
          <a:stretch/>
        </p:blipFill>
        <p:spPr>
          <a:xfrm>
            <a:off x="2152650" y="1690689"/>
            <a:ext cx="6566234" cy="4627631"/>
          </a:xfrm>
          <a:prstGeom prst="rect">
            <a:avLst/>
          </a:prstGeom>
        </p:spPr>
      </p:pic>
      <p:sp>
        <p:nvSpPr>
          <p:cNvPr id="8" name="TextBox 7"/>
          <p:cNvSpPr txBox="1"/>
          <p:nvPr/>
        </p:nvSpPr>
        <p:spPr>
          <a:xfrm>
            <a:off x="1752601" y="6340642"/>
            <a:ext cx="8614611" cy="369332"/>
          </a:xfrm>
          <a:prstGeom prst="rect">
            <a:avLst/>
          </a:prstGeom>
          <a:noFill/>
        </p:spPr>
        <p:txBody>
          <a:bodyPr wrap="square" rtlCol="0">
            <a:spAutoFit/>
          </a:bodyPr>
          <a:lstStyle/>
          <a:p>
            <a:r>
              <a:rPr lang="en-GB" dirty="0"/>
              <a:t>http://www.purposegames.com/game/circle-of-willis-challenge-quiz</a:t>
            </a:r>
          </a:p>
        </p:txBody>
      </p:sp>
    </p:spTree>
    <p:extLst>
      <p:ext uri="{BB962C8B-B14F-4D97-AF65-F5344CB8AC3E}">
        <p14:creationId xmlns:p14="http://schemas.microsoft.com/office/powerpoint/2010/main" val="30089342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rgbClr val="130E53"/>
                </a:solidFill>
                <a:latin typeface="Helvetica Neue"/>
                <a:cs typeface="Helvetica Neue"/>
              </a:rPr>
              <a:t>Vascular Territories</a:t>
            </a:r>
            <a:endParaRPr lang="en-GB" dirty="0"/>
          </a:p>
        </p:txBody>
      </p:sp>
      <p:pic>
        <p:nvPicPr>
          <p:cNvPr id="2" name="Content Placeholder 1"/>
          <p:cNvPicPr>
            <a:picLocks noGrp="1" noChangeAspect="1"/>
          </p:cNvPicPr>
          <p:nvPr>
            <p:ph idx="1"/>
          </p:nvPr>
        </p:nvPicPr>
        <p:blipFill rotWithShape="1">
          <a:blip r:embed="rId2"/>
          <a:srcRect l="42760" t="25289" r="13800" b="21387"/>
          <a:stretch/>
        </p:blipFill>
        <p:spPr>
          <a:xfrm>
            <a:off x="2674588" y="1690689"/>
            <a:ext cx="6732270" cy="4648474"/>
          </a:xfrm>
          <a:prstGeom prst="rect">
            <a:avLst/>
          </a:prstGeom>
        </p:spPr>
      </p:pic>
      <p:pic>
        <p:nvPicPr>
          <p:cNvPr id="7" name="Picture 2" descr="http://www.euns.co.uk/uploads/3/0/3/3/30335393/140363789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06858" y="48085"/>
            <a:ext cx="1222642" cy="952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55189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rgbClr val="130E53"/>
                </a:solidFill>
                <a:latin typeface="Helvetica Neue"/>
                <a:cs typeface="Helvetica Neue"/>
              </a:rPr>
              <a:t>In Practice</a:t>
            </a:r>
            <a:endParaRPr lang="en-GB" dirty="0"/>
          </a:p>
        </p:txBody>
      </p:sp>
      <p:sp>
        <p:nvSpPr>
          <p:cNvPr id="5" name="Content Placeholder 4"/>
          <p:cNvSpPr>
            <a:spLocks noGrp="1"/>
          </p:cNvSpPr>
          <p:nvPr>
            <p:ph idx="1"/>
          </p:nvPr>
        </p:nvSpPr>
        <p:spPr/>
        <p:txBody>
          <a:bodyPr>
            <a:normAutofit/>
          </a:bodyPr>
          <a:lstStyle/>
          <a:p>
            <a:r>
              <a:rPr lang="en-GB" dirty="0" smtClean="0"/>
              <a:t>Mr Smith is a 66 year old right handed man who presents to the ED. He has a history of vascular risk factors. CT demonstrates infarction in the territory of the left middle cerebral artery. Which of the following features would Mr Smith have been most likely to initially present with?</a:t>
            </a:r>
          </a:p>
          <a:p>
            <a:pPr marL="971550" lvl="1" indent="-514350">
              <a:buFont typeface="+mj-lt"/>
              <a:buAutoNum type="alphaUcPeriod"/>
            </a:pPr>
            <a:r>
              <a:rPr lang="en-GB" dirty="0" smtClean="0"/>
              <a:t>Dysphagia</a:t>
            </a:r>
          </a:p>
          <a:p>
            <a:pPr marL="971550" lvl="1" indent="-514350">
              <a:buFont typeface="+mj-lt"/>
              <a:buAutoNum type="alphaUcPeriod"/>
            </a:pPr>
            <a:r>
              <a:rPr lang="en-GB" dirty="0" smtClean="0"/>
              <a:t>Headache</a:t>
            </a:r>
          </a:p>
          <a:p>
            <a:pPr marL="971550" lvl="1" indent="-514350">
              <a:buFont typeface="+mj-lt"/>
              <a:buAutoNum type="alphaUcPeriod"/>
            </a:pPr>
            <a:r>
              <a:rPr lang="en-GB" dirty="0" smtClean="0"/>
              <a:t>Left sided arm weakness</a:t>
            </a:r>
          </a:p>
          <a:p>
            <a:pPr marL="971550" lvl="1" indent="-514350">
              <a:buFont typeface="+mj-lt"/>
              <a:buAutoNum type="alphaUcPeriod"/>
            </a:pPr>
            <a:r>
              <a:rPr lang="en-GB" dirty="0" smtClean="0"/>
              <a:t>Right homonymous hemianopia</a:t>
            </a:r>
          </a:p>
          <a:p>
            <a:pPr marL="971550" lvl="1" indent="-514350">
              <a:buFont typeface="+mj-lt"/>
              <a:buAutoNum type="alphaUcPeriod"/>
            </a:pPr>
            <a:r>
              <a:rPr lang="en-GB" dirty="0" smtClean="0"/>
              <a:t>Right lower quadrant facial weakness</a:t>
            </a:r>
            <a:endParaRPr lang="en-GB" dirty="0"/>
          </a:p>
        </p:txBody>
      </p:sp>
      <p:pic>
        <p:nvPicPr>
          <p:cNvPr id="7" name="Picture 2" descr="http://www.euns.co.uk/uploads/3/0/3/3/30335393/140363789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06858" y="48085"/>
            <a:ext cx="1222642" cy="952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642336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118360" y="5254491"/>
            <a:ext cx="5751282" cy="3242762"/>
          </a:xfrm>
        </p:spPr>
        <p:txBody>
          <a:bodyPr/>
          <a:lstStyle/>
          <a:p>
            <a:pPr marL="0" indent="0">
              <a:buNone/>
            </a:pPr>
            <a:r>
              <a:rPr lang="en-GB" dirty="0" smtClean="0"/>
              <a:t> </a:t>
            </a:r>
            <a:endParaRPr lang="en-GB" dirty="0"/>
          </a:p>
        </p:txBody>
      </p:sp>
      <p:pic>
        <p:nvPicPr>
          <p:cNvPr id="7" name="Picture 2" descr="http://www.euns.co.uk/uploads/3/0/3/3/30335393/140363789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06858" y="48085"/>
            <a:ext cx="1222642" cy="95294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dirty="0" smtClean="0"/>
              <a:t> </a:t>
            </a:r>
            <a:endParaRPr lang="en-GB" dirty="0"/>
          </a:p>
        </p:txBody>
      </p:sp>
      <p:grpSp>
        <p:nvGrpSpPr>
          <p:cNvPr id="6" name="Group 5"/>
          <p:cNvGrpSpPr/>
          <p:nvPr/>
        </p:nvGrpSpPr>
        <p:grpSpPr>
          <a:xfrm>
            <a:off x="1524001" y="1355357"/>
            <a:ext cx="4561447" cy="5361700"/>
            <a:chOff x="540722" y="1001027"/>
            <a:chExt cx="4561447" cy="5361700"/>
          </a:xfrm>
        </p:grpSpPr>
        <p:pic>
          <p:nvPicPr>
            <p:cNvPr id="1026" name="Picture 2" descr="http://1.bp.blogspot.com/_ALmc9PCP0-E/TSBTyIjOpZI/AAAAAAAABCg/D0BAIZ_kVWY/s1600/Cerebrovascular%2Bterritories.jpg"/>
            <p:cNvPicPr>
              <a:picLocks noChangeAspect="1" noChangeArrowheads="1"/>
            </p:cNvPicPr>
            <p:nvPr/>
          </p:nvPicPr>
          <p:blipFill rotWithShape="1">
            <a:blip r:embed="rId3">
              <a:extLst>
                <a:ext uri="{28A0092B-C50C-407E-A947-70E740481C1C}">
                  <a14:useLocalDpi xmlns:a14="http://schemas.microsoft.com/office/drawing/2010/main" val="0"/>
                </a:ext>
              </a:extLst>
            </a:blip>
            <a:srcRect l="40788"/>
            <a:stretch/>
          </p:blipFill>
          <p:spPr bwMode="auto">
            <a:xfrm>
              <a:off x="594360" y="1001027"/>
              <a:ext cx="4507809" cy="53617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40722" y="1328806"/>
              <a:ext cx="685800" cy="285829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8" name="Rectangle 7"/>
            <p:cNvSpPr/>
            <p:nvPr/>
          </p:nvSpPr>
          <p:spPr>
            <a:xfrm>
              <a:off x="540722" y="4141101"/>
              <a:ext cx="685800" cy="37377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9" name="Rectangle 8"/>
            <p:cNvSpPr/>
            <p:nvPr/>
          </p:nvSpPr>
          <p:spPr>
            <a:xfrm>
              <a:off x="540722" y="4187099"/>
              <a:ext cx="495002" cy="82278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grpSp>
      <p:pic>
        <p:nvPicPr>
          <p:cNvPr id="10" name="Picture 9"/>
          <p:cNvPicPr>
            <a:picLocks noChangeAspect="1"/>
          </p:cNvPicPr>
          <p:nvPr/>
        </p:nvPicPr>
        <p:blipFill>
          <a:blip r:embed="rId4"/>
          <a:stretch>
            <a:fillRect/>
          </a:stretch>
        </p:blipFill>
        <p:spPr>
          <a:xfrm>
            <a:off x="6085448" y="1903852"/>
            <a:ext cx="4357153" cy="4264710"/>
          </a:xfrm>
          <a:prstGeom prst="rect">
            <a:avLst/>
          </a:prstGeom>
        </p:spPr>
      </p:pic>
      <p:sp>
        <p:nvSpPr>
          <p:cNvPr id="12" name="Title 3"/>
          <p:cNvSpPr txBox="1">
            <a:spLocks/>
          </p:cNvSpPr>
          <p:nvPr/>
        </p:nvSpPr>
        <p:spPr>
          <a:xfrm>
            <a:off x="2305050" y="517527"/>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130E53"/>
                </a:solidFill>
                <a:latin typeface="Helvetica Neue"/>
              </a:rPr>
              <a:t>The Motor Homunculus</a:t>
            </a:r>
            <a:endParaRPr lang="en-GB" dirty="0"/>
          </a:p>
        </p:txBody>
      </p:sp>
    </p:spTree>
    <p:extLst>
      <p:ext uri="{BB962C8B-B14F-4D97-AF65-F5344CB8AC3E}">
        <p14:creationId xmlns:p14="http://schemas.microsoft.com/office/powerpoint/2010/main" val="227852485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rgbClr val="130E53"/>
                </a:solidFill>
                <a:latin typeface="Helvetica Neue"/>
              </a:rPr>
              <a:t>Venous Drainage of the Brain</a:t>
            </a:r>
            <a:endParaRPr lang="en-GB" dirty="0"/>
          </a:p>
        </p:txBody>
      </p:sp>
      <p:sp>
        <p:nvSpPr>
          <p:cNvPr id="5" name="Content Placeholder 4"/>
          <p:cNvSpPr>
            <a:spLocks noGrp="1"/>
          </p:cNvSpPr>
          <p:nvPr>
            <p:ph sz="half" idx="1"/>
          </p:nvPr>
        </p:nvSpPr>
        <p:spPr/>
        <p:txBody>
          <a:bodyPr/>
          <a:lstStyle/>
          <a:p>
            <a:pPr marL="0" indent="0">
              <a:buNone/>
            </a:pPr>
            <a:r>
              <a:rPr lang="en-GB" dirty="0" smtClean="0"/>
              <a:t> </a:t>
            </a:r>
            <a:endParaRPr lang="en-GB" dirty="0"/>
          </a:p>
        </p:txBody>
      </p:sp>
      <p:sp>
        <p:nvSpPr>
          <p:cNvPr id="15" name="Content Placeholder 14"/>
          <p:cNvSpPr>
            <a:spLocks noGrp="1"/>
          </p:cNvSpPr>
          <p:nvPr>
            <p:ph sz="half" idx="2"/>
          </p:nvPr>
        </p:nvSpPr>
        <p:spPr>
          <a:xfrm>
            <a:off x="6781800" y="1825625"/>
            <a:ext cx="3886200" cy="4351338"/>
          </a:xfrm>
        </p:spPr>
        <p:txBody>
          <a:bodyPr/>
          <a:lstStyle/>
          <a:p>
            <a:pPr marL="514350" indent="-514350">
              <a:buFont typeface="+mj-lt"/>
              <a:buAutoNum type="alphaUcPeriod"/>
            </a:pPr>
            <a:r>
              <a:rPr lang="en-GB" dirty="0" smtClean="0"/>
              <a:t>Superior sagittal sinus</a:t>
            </a:r>
          </a:p>
          <a:p>
            <a:pPr marL="514350" indent="-514350">
              <a:buFont typeface="+mj-lt"/>
              <a:buAutoNum type="alphaUcPeriod"/>
            </a:pPr>
            <a:r>
              <a:rPr lang="en-GB" dirty="0" smtClean="0"/>
              <a:t>Sigmoid sinus</a:t>
            </a:r>
          </a:p>
          <a:p>
            <a:pPr marL="514350" indent="-514350">
              <a:buFont typeface="+mj-lt"/>
              <a:buAutoNum type="alphaUcPeriod"/>
            </a:pPr>
            <a:r>
              <a:rPr lang="en-GB" dirty="0" smtClean="0"/>
              <a:t>Great cerebral vein</a:t>
            </a:r>
          </a:p>
          <a:p>
            <a:pPr marL="514350" indent="-514350">
              <a:buFont typeface="+mj-lt"/>
              <a:buAutoNum type="alphaUcPeriod"/>
            </a:pPr>
            <a:r>
              <a:rPr lang="en-GB" dirty="0" smtClean="0"/>
              <a:t>Straight sinus</a:t>
            </a:r>
          </a:p>
          <a:p>
            <a:pPr marL="514350" indent="-514350">
              <a:buFont typeface="+mj-lt"/>
              <a:buAutoNum type="alphaUcPeriod"/>
            </a:pPr>
            <a:r>
              <a:rPr lang="en-GB" dirty="0" smtClean="0"/>
              <a:t>Confluence of the sinuses</a:t>
            </a:r>
          </a:p>
          <a:p>
            <a:pPr marL="514350" indent="-514350">
              <a:buFont typeface="+mj-lt"/>
              <a:buAutoNum type="alphaUcPeriod"/>
            </a:pPr>
            <a:r>
              <a:rPr lang="en-GB" dirty="0" smtClean="0"/>
              <a:t>Transverse sinus</a:t>
            </a:r>
          </a:p>
          <a:p>
            <a:pPr marL="514350" indent="-514350">
              <a:buFont typeface="+mj-lt"/>
              <a:buAutoNum type="alphaUcPeriod"/>
            </a:pPr>
            <a:r>
              <a:rPr lang="en-GB" dirty="0" smtClean="0"/>
              <a:t>Cavernous sinus</a:t>
            </a:r>
          </a:p>
          <a:p>
            <a:pPr marL="514350" indent="-514350">
              <a:buFont typeface="+mj-lt"/>
              <a:buAutoNum type="alphaUcPeriod"/>
            </a:pPr>
            <a:endParaRPr lang="en-GB" dirty="0"/>
          </a:p>
        </p:txBody>
      </p:sp>
      <p:pic>
        <p:nvPicPr>
          <p:cNvPr id="7" name="Picture 2" descr="http://www.euns.co.uk/uploads/3/0/3/3/30335393/140363789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06858" y="48085"/>
            <a:ext cx="1222642" cy="95294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4"/>
          <a:srcRect l="38089" t="30564" r="16343" b="34717"/>
          <a:stretch/>
        </p:blipFill>
        <p:spPr>
          <a:xfrm>
            <a:off x="1524001" y="2007730"/>
            <a:ext cx="5221479" cy="2237778"/>
          </a:xfrm>
          <a:prstGeom prst="rect">
            <a:avLst/>
          </a:prstGeom>
        </p:spPr>
      </p:pic>
      <p:cxnSp>
        <p:nvCxnSpPr>
          <p:cNvPr id="8" name="Straight Arrow Connector 7"/>
          <p:cNvCxnSpPr/>
          <p:nvPr/>
        </p:nvCxnSpPr>
        <p:spPr>
          <a:xfrm flipH="1" flipV="1">
            <a:off x="3552271" y="3671616"/>
            <a:ext cx="13842" cy="97588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13" idx="0"/>
          </p:cNvCxnSpPr>
          <p:nvPr/>
        </p:nvCxnSpPr>
        <p:spPr>
          <a:xfrm flipH="1" flipV="1">
            <a:off x="5189931" y="3545922"/>
            <a:ext cx="33308" cy="108973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001988" y="4635659"/>
            <a:ext cx="442502" cy="584775"/>
          </a:xfrm>
          <a:prstGeom prst="rect">
            <a:avLst/>
          </a:prstGeom>
          <a:noFill/>
          <a:ln w="19050">
            <a:noFill/>
          </a:ln>
        </p:spPr>
        <p:txBody>
          <a:bodyPr wrap="square" rtlCol="0">
            <a:spAutoFit/>
          </a:bodyPr>
          <a:lstStyle/>
          <a:p>
            <a:pPr algn="ctr"/>
            <a:r>
              <a:rPr lang="en-GB" sz="3200" b="1" dirty="0">
                <a:solidFill>
                  <a:srgbClr val="FF0000"/>
                </a:solidFill>
              </a:rPr>
              <a:t>A</a:t>
            </a:r>
          </a:p>
        </p:txBody>
      </p:sp>
      <p:sp>
        <p:nvSpPr>
          <p:cNvPr id="18" name="TextBox 17"/>
          <p:cNvSpPr txBox="1"/>
          <p:nvPr/>
        </p:nvSpPr>
        <p:spPr>
          <a:xfrm>
            <a:off x="3337941" y="4635659"/>
            <a:ext cx="442502" cy="584775"/>
          </a:xfrm>
          <a:prstGeom prst="rect">
            <a:avLst/>
          </a:prstGeom>
          <a:noFill/>
          <a:ln w="19050">
            <a:noFill/>
          </a:ln>
        </p:spPr>
        <p:txBody>
          <a:bodyPr wrap="square" rtlCol="0">
            <a:spAutoFit/>
          </a:bodyPr>
          <a:lstStyle/>
          <a:p>
            <a:pPr algn="ctr"/>
            <a:r>
              <a:rPr lang="en-GB" sz="3200" b="1" dirty="0">
                <a:solidFill>
                  <a:srgbClr val="FF0000"/>
                </a:solidFill>
              </a:rPr>
              <a:t>A</a:t>
            </a:r>
          </a:p>
        </p:txBody>
      </p:sp>
    </p:spTree>
    <p:extLst>
      <p:ext uri="{BB962C8B-B14F-4D97-AF65-F5344CB8AC3E}">
        <p14:creationId xmlns:p14="http://schemas.microsoft.com/office/powerpoint/2010/main" val="211076939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rgbClr val="130E53"/>
                </a:solidFill>
                <a:latin typeface="Helvetica Neue"/>
              </a:rPr>
              <a:t>Venous Drainage of the Brain</a:t>
            </a:r>
            <a:endParaRPr lang="en-GB" dirty="0"/>
          </a:p>
        </p:txBody>
      </p:sp>
      <p:sp>
        <p:nvSpPr>
          <p:cNvPr id="5" name="Content Placeholder 4"/>
          <p:cNvSpPr>
            <a:spLocks noGrp="1"/>
          </p:cNvSpPr>
          <p:nvPr>
            <p:ph sz="half" idx="1"/>
          </p:nvPr>
        </p:nvSpPr>
        <p:spPr/>
        <p:txBody>
          <a:bodyPr/>
          <a:lstStyle/>
          <a:p>
            <a:pPr marL="0" indent="0">
              <a:buNone/>
            </a:pPr>
            <a:r>
              <a:rPr lang="en-GB" dirty="0" smtClean="0"/>
              <a:t> </a:t>
            </a:r>
            <a:endParaRPr lang="en-GB" dirty="0"/>
          </a:p>
        </p:txBody>
      </p:sp>
      <p:sp>
        <p:nvSpPr>
          <p:cNvPr id="15" name="Content Placeholder 14"/>
          <p:cNvSpPr>
            <a:spLocks noGrp="1"/>
          </p:cNvSpPr>
          <p:nvPr>
            <p:ph sz="half" idx="2"/>
          </p:nvPr>
        </p:nvSpPr>
        <p:spPr>
          <a:xfrm>
            <a:off x="6781800" y="1825625"/>
            <a:ext cx="3886200" cy="4351338"/>
          </a:xfrm>
        </p:spPr>
        <p:txBody>
          <a:bodyPr/>
          <a:lstStyle/>
          <a:p>
            <a:pPr marL="514350" indent="-514350">
              <a:buFont typeface="+mj-lt"/>
              <a:buAutoNum type="alphaUcPeriod"/>
            </a:pPr>
            <a:r>
              <a:rPr lang="en-GB" dirty="0" smtClean="0"/>
              <a:t>Superior sagittal sinus</a:t>
            </a:r>
          </a:p>
          <a:p>
            <a:pPr marL="514350" indent="-514350">
              <a:buFont typeface="+mj-lt"/>
              <a:buAutoNum type="alphaUcPeriod"/>
            </a:pPr>
            <a:r>
              <a:rPr lang="en-GB" dirty="0" smtClean="0"/>
              <a:t>Sigmoid sinus</a:t>
            </a:r>
          </a:p>
          <a:p>
            <a:pPr marL="514350" indent="-514350">
              <a:buFont typeface="+mj-lt"/>
              <a:buAutoNum type="alphaUcPeriod"/>
            </a:pPr>
            <a:r>
              <a:rPr lang="en-GB" dirty="0" smtClean="0"/>
              <a:t>Great cerebral vein</a:t>
            </a:r>
          </a:p>
          <a:p>
            <a:pPr marL="514350" indent="-514350">
              <a:buFont typeface="+mj-lt"/>
              <a:buAutoNum type="alphaUcPeriod"/>
            </a:pPr>
            <a:r>
              <a:rPr lang="en-GB" dirty="0" smtClean="0"/>
              <a:t>Straight sinus</a:t>
            </a:r>
          </a:p>
          <a:p>
            <a:pPr marL="514350" indent="-514350">
              <a:buFont typeface="+mj-lt"/>
              <a:buAutoNum type="alphaUcPeriod"/>
            </a:pPr>
            <a:r>
              <a:rPr lang="en-GB" dirty="0" smtClean="0"/>
              <a:t>Confluence of the sinuses</a:t>
            </a:r>
          </a:p>
          <a:p>
            <a:pPr marL="514350" indent="-514350">
              <a:buFont typeface="+mj-lt"/>
              <a:buAutoNum type="alphaUcPeriod"/>
            </a:pPr>
            <a:r>
              <a:rPr lang="en-GB" dirty="0" smtClean="0"/>
              <a:t>Transverse sinus</a:t>
            </a:r>
          </a:p>
          <a:p>
            <a:pPr marL="514350" indent="-514350">
              <a:buFont typeface="+mj-lt"/>
              <a:buAutoNum type="alphaUcPeriod"/>
            </a:pPr>
            <a:r>
              <a:rPr lang="en-GB" dirty="0" smtClean="0"/>
              <a:t>Cavernous sinus</a:t>
            </a:r>
          </a:p>
          <a:p>
            <a:pPr marL="514350" indent="-514350">
              <a:buFont typeface="+mj-lt"/>
              <a:buAutoNum type="alphaUcPeriod"/>
            </a:pPr>
            <a:endParaRPr lang="en-GB" dirty="0"/>
          </a:p>
        </p:txBody>
      </p:sp>
      <p:pic>
        <p:nvPicPr>
          <p:cNvPr id="7" name="Picture 2" descr="http://www.euns.co.uk/uploads/3/0/3/3/30335393/140363789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06858" y="48085"/>
            <a:ext cx="1222642" cy="95294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blog.kkaggarwal.com/wp-content/uploads/2013/01/Cerebral_veins_and_sinus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2650" y="1690689"/>
            <a:ext cx="3992710" cy="4486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148464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www.euns.co.uk/uploads/3/0/3/3/30335393/140363789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06858" y="48085"/>
            <a:ext cx="1222642" cy="95294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normAutofit/>
          </a:bodyPr>
          <a:lstStyle/>
          <a:p>
            <a:r>
              <a:rPr lang="en-US" b="1" dirty="0" smtClean="0">
                <a:solidFill>
                  <a:srgbClr val="130E53"/>
                </a:solidFill>
                <a:latin typeface="Helvetica Neue"/>
                <a:cs typeface="Helvetica Neue"/>
              </a:rPr>
              <a:t>Parkinson’s Disease</a:t>
            </a:r>
            <a:endParaRPr lang="en-GB" dirty="0"/>
          </a:p>
        </p:txBody>
      </p:sp>
      <p:sp>
        <p:nvSpPr>
          <p:cNvPr id="5" name="Content Placeholder 4"/>
          <p:cNvSpPr>
            <a:spLocks noGrp="1"/>
          </p:cNvSpPr>
          <p:nvPr>
            <p:ph idx="1"/>
          </p:nvPr>
        </p:nvSpPr>
        <p:spPr/>
        <p:txBody>
          <a:bodyPr/>
          <a:lstStyle/>
          <a:p>
            <a:r>
              <a:rPr lang="en-GB" dirty="0" smtClean="0"/>
              <a:t>Which of the following statements best describes the pathophysiology of Parkinson’s disease?</a:t>
            </a:r>
          </a:p>
          <a:p>
            <a:pPr marL="914400" lvl="1" indent="-457200">
              <a:buFont typeface="+mj-lt"/>
              <a:buAutoNum type="alphaUcPeriod"/>
            </a:pPr>
            <a:r>
              <a:rPr lang="en-GB" dirty="0" smtClean="0"/>
              <a:t>Parkinson’s disease can be caused by single gene mutations</a:t>
            </a:r>
          </a:p>
          <a:p>
            <a:pPr marL="914400" lvl="1" indent="-457200">
              <a:buFont typeface="+mj-lt"/>
              <a:buAutoNum type="alphaUcPeriod"/>
            </a:pPr>
            <a:r>
              <a:rPr lang="en-GB" dirty="0" smtClean="0"/>
              <a:t>Lewy bodies on autopsy confirms a diagnosis of Parkinson’s disease</a:t>
            </a:r>
          </a:p>
          <a:p>
            <a:pPr marL="914400" lvl="1" indent="-457200">
              <a:buFont typeface="+mj-lt"/>
              <a:buAutoNum type="alphaUcPeriod"/>
            </a:pPr>
            <a:r>
              <a:rPr lang="en-GB" dirty="0" smtClean="0"/>
              <a:t>Dopaminergic signalling in the basal ganglia is potentiated in those with the disease</a:t>
            </a:r>
          </a:p>
          <a:p>
            <a:pPr marL="914400" lvl="1" indent="-457200">
              <a:buFont typeface="+mj-lt"/>
              <a:buAutoNum type="alphaUcPeriod"/>
            </a:pPr>
            <a:r>
              <a:rPr lang="en-GB" dirty="0" smtClean="0"/>
              <a:t>Dementia is an early an prominent feature</a:t>
            </a:r>
          </a:p>
          <a:p>
            <a:pPr marL="914400" lvl="1" indent="-457200">
              <a:buFont typeface="+mj-lt"/>
              <a:buAutoNum type="alphaUcPeriod"/>
            </a:pPr>
            <a:r>
              <a:rPr lang="en-GB" dirty="0" smtClean="0"/>
              <a:t>Idiopathic Parkinson’s disease is characteristically bilateral with symmetrical motor deficits  </a:t>
            </a:r>
          </a:p>
          <a:p>
            <a:endParaRPr lang="en-GB" dirty="0"/>
          </a:p>
        </p:txBody>
      </p:sp>
    </p:spTree>
    <p:extLst>
      <p:ext uri="{BB962C8B-B14F-4D97-AF65-F5344CB8AC3E}">
        <p14:creationId xmlns:p14="http://schemas.microsoft.com/office/powerpoint/2010/main" val="415939441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www.euns.co.uk/uploads/3/0/3/3/30335393/140363789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06858" y="48085"/>
            <a:ext cx="1222642" cy="95294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normAutofit/>
          </a:bodyPr>
          <a:lstStyle/>
          <a:p>
            <a:r>
              <a:rPr lang="en-US" b="1" dirty="0" smtClean="0">
                <a:solidFill>
                  <a:srgbClr val="130E53"/>
                </a:solidFill>
                <a:latin typeface="Helvetica Neue"/>
                <a:cs typeface="Helvetica Neue"/>
              </a:rPr>
              <a:t>Parkinson’s Disease 2</a:t>
            </a:r>
            <a:endParaRPr lang="en-GB" dirty="0"/>
          </a:p>
        </p:txBody>
      </p:sp>
      <p:sp>
        <p:nvSpPr>
          <p:cNvPr id="5" name="Content Placeholder 4"/>
          <p:cNvSpPr>
            <a:spLocks noGrp="1"/>
          </p:cNvSpPr>
          <p:nvPr>
            <p:ph idx="1"/>
          </p:nvPr>
        </p:nvSpPr>
        <p:spPr/>
        <p:txBody>
          <a:bodyPr/>
          <a:lstStyle/>
          <a:p>
            <a:r>
              <a:rPr lang="en-GB" dirty="0" smtClean="0"/>
              <a:t>Which of the following is not a clinical feature of Parkinson’s disease?</a:t>
            </a:r>
          </a:p>
          <a:p>
            <a:pPr marL="914400" lvl="1" indent="-457200">
              <a:buFont typeface="+mj-lt"/>
              <a:buAutoNum type="alphaUcPeriod"/>
            </a:pPr>
            <a:r>
              <a:rPr lang="en-GB" dirty="0" smtClean="0"/>
              <a:t>Intention tremor</a:t>
            </a:r>
          </a:p>
          <a:p>
            <a:pPr marL="914400" lvl="1" indent="-457200">
              <a:buFont typeface="+mj-lt"/>
              <a:buAutoNum type="alphaUcPeriod"/>
            </a:pPr>
            <a:r>
              <a:rPr lang="en-GB" dirty="0" smtClean="0"/>
              <a:t>Postural instability</a:t>
            </a:r>
          </a:p>
          <a:p>
            <a:pPr marL="914400" lvl="1" indent="-457200">
              <a:buFont typeface="+mj-lt"/>
              <a:buAutoNum type="alphaUcPeriod"/>
            </a:pPr>
            <a:r>
              <a:rPr lang="en-GB" dirty="0" err="1" smtClean="0"/>
              <a:t>Hypokinesia</a:t>
            </a:r>
            <a:endParaRPr lang="en-GB" dirty="0" smtClean="0"/>
          </a:p>
          <a:p>
            <a:pPr marL="914400" lvl="1" indent="-457200">
              <a:buFont typeface="+mj-lt"/>
              <a:buAutoNum type="alphaUcPeriod"/>
            </a:pPr>
            <a:r>
              <a:rPr lang="en-GB" dirty="0" smtClean="0"/>
              <a:t>Anosmia</a:t>
            </a:r>
          </a:p>
          <a:p>
            <a:pPr marL="914400" lvl="1" indent="-457200">
              <a:buFont typeface="+mj-lt"/>
              <a:buAutoNum type="alphaUcPeriod"/>
            </a:pPr>
            <a:r>
              <a:rPr lang="en-GB" dirty="0" smtClean="0"/>
              <a:t>Constipation</a:t>
            </a:r>
          </a:p>
          <a:p>
            <a:endParaRPr lang="en-GB" dirty="0"/>
          </a:p>
        </p:txBody>
      </p:sp>
    </p:spTree>
    <p:extLst>
      <p:ext uri="{BB962C8B-B14F-4D97-AF65-F5344CB8AC3E}">
        <p14:creationId xmlns:p14="http://schemas.microsoft.com/office/powerpoint/2010/main" val="1095329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faculty.washington.edu/chudler/cranial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099918"/>
            <a:ext cx="8754919" cy="4642339"/>
          </a:xfrm>
          <a:prstGeom prst="rect">
            <a:avLst/>
          </a:prstGeom>
          <a:noFill/>
          <a:extLst>
            <a:ext uri="{909E8E84-426E-40dd-AFC4-6F175D3DCCD1}">
              <a14:hiddenFill xmlns="" xmlns:a14="http://schemas.microsoft.com/office/drawing/2010/main">
                <a:solidFill>
                  <a:srgbClr val="FFFFFF"/>
                </a:solidFill>
              </a14:hiddenFill>
            </a:ext>
          </a:extLst>
        </p:spPr>
      </p:pic>
      <p:cxnSp>
        <p:nvCxnSpPr>
          <p:cNvPr id="15" name="Straight Connector 14"/>
          <p:cNvCxnSpPr/>
          <p:nvPr/>
        </p:nvCxnSpPr>
        <p:spPr>
          <a:xfrm>
            <a:off x="5795888" y="3925768"/>
            <a:ext cx="4726747" cy="1757"/>
          </a:xfrm>
          <a:prstGeom prst="line">
            <a:avLst/>
          </a:prstGeom>
          <a:ln w="3492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9144001" y="2121125"/>
            <a:ext cx="1997612" cy="323165"/>
          </a:xfrm>
          <a:prstGeom prst="rect">
            <a:avLst/>
          </a:prstGeom>
          <a:noFill/>
        </p:spPr>
        <p:txBody>
          <a:bodyPr wrap="square" rtlCol="0">
            <a:spAutoFit/>
          </a:bodyPr>
          <a:lstStyle/>
          <a:p>
            <a:r>
              <a:rPr lang="en-GB" sz="1500" b="1" dirty="0"/>
              <a:t>Forebrain</a:t>
            </a:r>
          </a:p>
        </p:txBody>
      </p:sp>
      <p:sp>
        <p:nvSpPr>
          <p:cNvPr id="19" name="TextBox 18"/>
          <p:cNvSpPr txBox="1"/>
          <p:nvPr/>
        </p:nvSpPr>
        <p:spPr>
          <a:xfrm>
            <a:off x="9144001" y="2611736"/>
            <a:ext cx="1997612" cy="323165"/>
          </a:xfrm>
          <a:prstGeom prst="rect">
            <a:avLst/>
          </a:prstGeom>
          <a:noFill/>
        </p:spPr>
        <p:txBody>
          <a:bodyPr wrap="square" rtlCol="0">
            <a:spAutoFit/>
          </a:bodyPr>
          <a:lstStyle/>
          <a:p>
            <a:r>
              <a:rPr lang="en-GB" sz="1500" b="1" dirty="0"/>
              <a:t>Midbrain</a:t>
            </a:r>
            <a:endParaRPr lang="en-GB" sz="1350" b="1" dirty="0"/>
          </a:p>
        </p:txBody>
      </p:sp>
      <p:sp>
        <p:nvSpPr>
          <p:cNvPr id="20" name="TextBox 19"/>
          <p:cNvSpPr txBox="1"/>
          <p:nvPr/>
        </p:nvSpPr>
        <p:spPr>
          <a:xfrm>
            <a:off x="9144001" y="3312484"/>
            <a:ext cx="1997612" cy="323165"/>
          </a:xfrm>
          <a:prstGeom prst="rect">
            <a:avLst/>
          </a:prstGeom>
          <a:noFill/>
        </p:spPr>
        <p:txBody>
          <a:bodyPr wrap="square" rtlCol="0">
            <a:spAutoFit/>
          </a:bodyPr>
          <a:lstStyle/>
          <a:p>
            <a:r>
              <a:rPr lang="en-GB" sz="1500" b="1" dirty="0"/>
              <a:t>Pons</a:t>
            </a:r>
          </a:p>
        </p:txBody>
      </p:sp>
      <p:sp>
        <p:nvSpPr>
          <p:cNvPr id="21" name="TextBox 20"/>
          <p:cNvSpPr txBox="1"/>
          <p:nvPr/>
        </p:nvSpPr>
        <p:spPr>
          <a:xfrm>
            <a:off x="9144001" y="4277878"/>
            <a:ext cx="1997612" cy="323165"/>
          </a:xfrm>
          <a:prstGeom prst="rect">
            <a:avLst/>
          </a:prstGeom>
          <a:noFill/>
        </p:spPr>
        <p:txBody>
          <a:bodyPr wrap="square" rtlCol="0">
            <a:spAutoFit/>
          </a:bodyPr>
          <a:lstStyle/>
          <a:p>
            <a:r>
              <a:rPr lang="en-GB" sz="1500" b="1" dirty="0"/>
              <a:t>Medulla</a:t>
            </a:r>
          </a:p>
        </p:txBody>
      </p:sp>
      <p:cxnSp>
        <p:nvCxnSpPr>
          <p:cNvPr id="24" name="Straight Connector 23"/>
          <p:cNvCxnSpPr/>
          <p:nvPr/>
        </p:nvCxnSpPr>
        <p:spPr>
          <a:xfrm>
            <a:off x="5795888" y="4916006"/>
            <a:ext cx="4726747" cy="1757"/>
          </a:xfrm>
          <a:prstGeom prst="line">
            <a:avLst/>
          </a:prstGeom>
          <a:ln w="3492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795888" y="2977192"/>
            <a:ext cx="4726747" cy="1757"/>
          </a:xfrm>
          <a:prstGeom prst="line">
            <a:avLst/>
          </a:prstGeom>
          <a:ln w="3492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795888" y="2515593"/>
            <a:ext cx="4726747" cy="1757"/>
          </a:xfrm>
          <a:prstGeom prst="line">
            <a:avLst/>
          </a:prstGeom>
          <a:ln w="3492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795888" y="2004072"/>
            <a:ext cx="4726747" cy="1757"/>
          </a:xfrm>
          <a:prstGeom prst="line">
            <a:avLst/>
          </a:prstGeom>
          <a:ln w="34925">
            <a:solidFill>
              <a:schemeClr val="tx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158548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rgbClr val="130E53"/>
                </a:solidFill>
                <a:latin typeface="Helvetica Neue"/>
                <a:cs typeface="Helvetica Neue"/>
              </a:rPr>
              <a:t>Parkinson’s Disease</a:t>
            </a:r>
            <a:endParaRPr lang="en-GB" dirty="0"/>
          </a:p>
        </p:txBody>
      </p:sp>
      <p:sp>
        <p:nvSpPr>
          <p:cNvPr id="5" name="Content Placeholder 4"/>
          <p:cNvSpPr>
            <a:spLocks noGrp="1"/>
          </p:cNvSpPr>
          <p:nvPr>
            <p:ph idx="1"/>
          </p:nvPr>
        </p:nvSpPr>
        <p:spPr/>
        <p:txBody>
          <a:bodyPr>
            <a:normAutofit/>
          </a:bodyPr>
          <a:lstStyle/>
          <a:p>
            <a:r>
              <a:rPr lang="en-GB" dirty="0" smtClean="0"/>
              <a:t>Parkinson’s disease is not the only cause of Parkinsonism</a:t>
            </a:r>
          </a:p>
          <a:p>
            <a:r>
              <a:rPr lang="en-GB" dirty="0" smtClean="0"/>
              <a:t>Alpha-</a:t>
            </a:r>
            <a:r>
              <a:rPr lang="en-GB" dirty="0" err="1" smtClean="0"/>
              <a:t>synucleopathy</a:t>
            </a:r>
            <a:endParaRPr lang="en-GB" dirty="0" smtClean="0"/>
          </a:p>
          <a:p>
            <a:r>
              <a:rPr lang="en-GB" dirty="0" smtClean="0"/>
              <a:t>5 – 10% of cases genetic</a:t>
            </a:r>
          </a:p>
          <a:p>
            <a:r>
              <a:rPr lang="en-GB" dirty="0" smtClean="0"/>
              <a:t>Clinically – </a:t>
            </a:r>
            <a:r>
              <a:rPr lang="en-GB" dirty="0" smtClean="0">
                <a:solidFill>
                  <a:srgbClr val="FF0000"/>
                </a:solidFill>
              </a:rPr>
              <a:t>TRAP </a:t>
            </a:r>
            <a:r>
              <a:rPr lang="en-GB" dirty="0" smtClean="0"/>
              <a:t>– tremor, rigidity, hypo/akinesia, postural instability </a:t>
            </a:r>
          </a:p>
          <a:p>
            <a:r>
              <a:rPr lang="en-GB" dirty="0"/>
              <a:t>E</a:t>
            </a:r>
            <a:r>
              <a:rPr lang="en-GB" dirty="0" smtClean="0"/>
              <a:t>xtra-motor features</a:t>
            </a:r>
          </a:p>
          <a:p>
            <a:r>
              <a:rPr lang="en-GB" dirty="0" smtClean="0"/>
              <a:t>Treat with dopamine and </a:t>
            </a:r>
            <a:r>
              <a:rPr lang="en-GB" dirty="0" err="1" smtClean="0"/>
              <a:t>dopa</a:t>
            </a:r>
            <a:r>
              <a:rPr lang="en-GB" dirty="0" smtClean="0"/>
              <a:t>-decarboxylase inhibitors:</a:t>
            </a:r>
          </a:p>
          <a:p>
            <a:pPr lvl="1"/>
            <a:r>
              <a:rPr lang="en-GB" dirty="0" smtClean="0"/>
              <a:t>Wears off</a:t>
            </a:r>
          </a:p>
          <a:p>
            <a:pPr lvl="1"/>
            <a:r>
              <a:rPr lang="en-GB" dirty="0" smtClean="0"/>
              <a:t>Psychosis</a:t>
            </a:r>
          </a:p>
          <a:p>
            <a:pPr lvl="1"/>
            <a:endParaRPr lang="en-GB" dirty="0" smtClean="0"/>
          </a:p>
          <a:p>
            <a:endParaRPr lang="en-GB" dirty="0"/>
          </a:p>
        </p:txBody>
      </p:sp>
      <p:pic>
        <p:nvPicPr>
          <p:cNvPr id="7" name="Picture 2" descr="http://www.euns.co.uk/uploads/3/0/3/3/30335393/140363789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06858" y="48085"/>
            <a:ext cx="1222642" cy="952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43651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rgbClr val="130E53"/>
                </a:solidFill>
                <a:latin typeface="Helvetica Neue"/>
              </a:rPr>
              <a:t>MND</a:t>
            </a:r>
            <a:endParaRPr lang="en-GB" dirty="0"/>
          </a:p>
        </p:txBody>
      </p:sp>
      <p:sp>
        <p:nvSpPr>
          <p:cNvPr id="5" name="Content Placeholder 4"/>
          <p:cNvSpPr>
            <a:spLocks noGrp="1"/>
          </p:cNvSpPr>
          <p:nvPr>
            <p:ph idx="1"/>
          </p:nvPr>
        </p:nvSpPr>
        <p:spPr/>
        <p:txBody>
          <a:bodyPr>
            <a:normAutofit/>
          </a:bodyPr>
          <a:lstStyle/>
          <a:p>
            <a:r>
              <a:rPr lang="en-GB" dirty="0" smtClean="0"/>
              <a:t>Which of the following statements regarding motor neuron disease is false?</a:t>
            </a:r>
          </a:p>
          <a:p>
            <a:pPr marL="971550" lvl="1" indent="-514350">
              <a:buFont typeface="+mj-lt"/>
              <a:buAutoNum type="alphaUcPeriod"/>
            </a:pPr>
            <a:r>
              <a:rPr lang="en-GB" dirty="0" smtClean="0"/>
              <a:t>Motor neuron disease can be inherited through mutations in SOD1</a:t>
            </a:r>
          </a:p>
          <a:p>
            <a:pPr marL="971550" lvl="1" indent="-514350">
              <a:buFont typeface="+mj-lt"/>
              <a:buAutoNum type="alphaUcPeriod"/>
            </a:pPr>
            <a:r>
              <a:rPr lang="en-GB" dirty="0" smtClean="0"/>
              <a:t>TDP-43 aggregation is associated with motor neuron disease</a:t>
            </a:r>
          </a:p>
          <a:p>
            <a:pPr marL="971550" lvl="1" indent="-514350">
              <a:buFont typeface="+mj-lt"/>
              <a:buAutoNum type="alphaUcPeriod"/>
            </a:pPr>
            <a:r>
              <a:rPr lang="en-GB" dirty="0" smtClean="0"/>
              <a:t>Motor neuron disease specifically targets lower motor neurons</a:t>
            </a:r>
          </a:p>
          <a:p>
            <a:pPr marL="971550" lvl="1" indent="-514350">
              <a:buFont typeface="+mj-lt"/>
              <a:buAutoNum type="alphaUcPeriod"/>
            </a:pPr>
            <a:r>
              <a:rPr lang="en-GB" dirty="0" smtClean="0"/>
              <a:t>The main causes of death are aspiration and respiratory failure</a:t>
            </a:r>
          </a:p>
          <a:p>
            <a:pPr marL="971550" lvl="1" indent="-514350">
              <a:buFont typeface="+mj-lt"/>
              <a:buAutoNum type="alphaUcPeriod"/>
            </a:pPr>
            <a:r>
              <a:rPr lang="en-GB" dirty="0" smtClean="0"/>
              <a:t>An anti-glutamate drug has been shown to improve survival by three months</a:t>
            </a:r>
          </a:p>
        </p:txBody>
      </p:sp>
      <p:pic>
        <p:nvPicPr>
          <p:cNvPr id="7" name="Picture 2" descr="http://www.euns.co.uk/uploads/3/0/3/3/30335393/140363789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06858" y="48085"/>
            <a:ext cx="1222642" cy="952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009384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rgbClr val="130E53"/>
                </a:solidFill>
                <a:latin typeface="Helvetica Neue"/>
              </a:rPr>
              <a:t>MND in 1 Slide</a:t>
            </a:r>
            <a:endParaRPr lang="en-GB" dirty="0"/>
          </a:p>
        </p:txBody>
      </p:sp>
      <p:sp>
        <p:nvSpPr>
          <p:cNvPr id="5" name="Content Placeholder 4"/>
          <p:cNvSpPr>
            <a:spLocks noGrp="1"/>
          </p:cNvSpPr>
          <p:nvPr>
            <p:ph idx="1"/>
          </p:nvPr>
        </p:nvSpPr>
        <p:spPr/>
        <p:txBody>
          <a:bodyPr>
            <a:normAutofit lnSpcReduction="10000"/>
          </a:bodyPr>
          <a:lstStyle/>
          <a:p>
            <a:r>
              <a:rPr lang="en-GB" dirty="0" smtClean="0"/>
              <a:t>Characterised by the relatively selective degeneration of motor neurons (upper and lower)</a:t>
            </a:r>
          </a:p>
          <a:p>
            <a:r>
              <a:rPr lang="en-GB" dirty="0" smtClean="0"/>
              <a:t>Clinically you get mixed UMN and LMN lesion signs</a:t>
            </a:r>
          </a:p>
          <a:p>
            <a:r>
              <a:rPr lang="en-GB" dirty="0" smtClean="0"/>
              <a:t>Different ‘patterns’ exits: ALS, PSN, PMA</a:t>
            </a:r>
          </a:p>
          <a:p>
            <a:r>
              <a:rPr lang="en-GB" dirty="0" smtClean="0"/>
              <a:t>Incidence increases with age</a:t>
            </a:r>
          </a:p>
          <a:p>
            <a:r>
              <a:rPr lang="en-GB" dirty="0" smtClean="0"/>
              <a:t>5 – 10% of cases are genetic</a:t>
            </a:r>
          </a:p>
          <a:p>
            <a:r>
              <a:rPr lang="en-GB" dirty="0" smtClean="0"/>
              <a:t>Associated with cytoplasmic TDP-43 accumulation</a:t>
            </a:r>
          </a:p>
          <a:p>
            <a:r>
              <a:rPr lang="en-GB" dirty="0" smtClean="0"/>
              <a:t>Diagnosis to death in around 5 years</a:t>
            </a:r>
          </a:p>
          <a:p>
            <a:r>
              <a:rPr lang="en-GB" dirty="0" smtClean="0"/>
              <a:t>Riluzole prolongs survival by 3 months</a:t>
            </a:r>
          </a:p>
          <a:p>
            <a:endParaRPr lang="en-GB" dirty="0"/>
          </a:p>
        </p:txBody>
      </p:sp>
      <p:pic>
        <p:nvPicPr>
          <p:cNvPr id="7" name="Picture 2" descr="http://www.euns.co.uk/uploads/3/0/3/3/30335393/140363789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06858" y="48085"/>
            <a:ext cx="1222642" cy="952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149228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rgbClr val="130E53"/>
                </a:solidFill>
                <a:latin typeface="Helvetica Neue"/>
                <a:cs typeface="Helvetica Neue"/>
              </a:rPr>
              <a:t>MS</a:t>
            </a:r>
            <a:endParaRPr lang="en-GB" dirty="0"/>
          </a:p>
        </p:txBody>
      </p:sp>
      <p:sp>
        <p:nvSpPr>
          <p:cNvPr id="5" name="Content Placeholder 4"/>
          <p:cNvSpPr>
            <a:spLocks noGrp="1"/>
          </p:cNvSpPr>
          <p:nvPr>
            <p:ph idx="1"/>
          </p:nvPr>
        </p:nvSpPr>
        <p:spPr/>
        <p:txBody>
          <a:bodyPr>
            <a:normAutofit/>
          </a:bodyPr>
          <a:lstStyle/>
          <a:p>
            <a:r>
              <a:rPr lang="en-GB" dirty="0" smtClean="0"/>
              <a:t>Which of the following statements regarding multiple sclerosis is false?</a:t>
            </a:r>
          </a:p>
          <a:p>
            <a:pPr marL="914400" lvl="1" indent="-457200">
              <a:buFont typeface="+mj-lt"/>
              <a:buAutoNum type="alphaUcPeriod"/>
            </a:pPr>
            <a:r>
              <a:rPr lang="en-GB" dirty="0" smtClean="0"/>
              <a:t>MS is an autoimmune disease in which autoantibodies form against oligodendrocyte myelin</a:t>
            </a:r>
          </a:p>
          <a:p>
            <a:pPr marL="914400" lvl="1" indent="-457200">
              <a:buFont typeface="+mj-lt"/>
              <a:buAutoNum type="alphaUcPeriod"/>
            </a:pPr>
            <a:r>
              <a:rPr lang="en-GB" dirty="0" smtClean="0"/>
              <a:t>A diagnosis of MS is made following MRI</a:t>
            </a:r>
          </a:p>
          <a:p>
            <a:pPr marL="914400" lvl="1" indent="-457200">
              <a:buFont typeface="+mj-lt"/>
              <a:buAutoNum type="alphaUcPeriod"/>
            </a:pPr>
            <a:r>
              <a:rPr lang="en-GB" dirty="0" smtClean="0"/>
              <a:t>Females are more commonly affected than males</a:t>
            </a:r>
          </a:p>
          <a:p>
            <a:pPr marL="914400" lvl="1" indent="-457200">
              <a:buFont typeface="+mj-lt"/>
              <a:buAutoNum type="alphaUcPeriod"/>
            </a:pPr>
            <a:r>
              <a:rPr lang="en-GB" dirty="0" smtClean="0"/>
              <a:t>Beta-interferon delays the onset of secondary progressive MS</a:t>
            </a:r>
          </a:p>
          <a:p>
            <a:pPr marL="914400" lvl="1" indent="-457200">
              <a:buFont typeface="+mj-lt"/>
              <a:buAutoNum type="alphaUcPeriod"/>
            </a:pPr>
            <a:r>
              <a:rPr lang="en-GB" dirty="0" smtClean="0"/>
              <a:t>Relapses can be treated with steroids</a:t>
            </a:r>
          </a:p>
        </p:txBody>
      </p:sp>
      <p:pic>
        <p:nvPicPr>
          <p:cNvPr id="7" name="Picture 2" descr="http://www.euns.co.uk/uploads/3/0/3/3/30335393/140363789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06858" y="48085"/>
            <a:ext cx="1222642" cy="952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304424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rgbClr val="130E53"/>
                </a:solidFill>
                <a:latin typeface="Helvetica Neue"/>
                <a:cs typeface="Helvetica Neue"/>
              </a:rPr>
              <a:t>MS in 1 Slide</a:t>
            </a:r>
            <a:endParaRPr lang="en-GB" dirty="0"/>
          </a:p>
        </p:txBody>
      </p:sp>
      <p:sp>
        <p:nvSpPr>
          <p:cNvPr id="5" name="Content Placeholder 4"/>
          <p:cNvSpPr>
            <a:spLocks noGrp="1"/>
          </p:cNvSpPr>
          <p:nvPr>
            <p:ph idx="1"/>
          </p:nvPr>
        </p:nvSpPr>
        <p:spPr/>
        <p:txBody>
          <a:bodyPr>
            <a:normAutofit lnSpcReduction="10000"/>
          </a:bodyPr>
          <a:lstStyle/>
          <a:p>
            <a:r>
              <a:rPr lang="en-GB" dirty="0" smtClean="0"/>
              <a:t>Autoimmune disease of the CNS in which myelin is destroyed</a:t>
            </a:r>
          </a:p>
          <a:p>
            <a:r>
              <a:rPr lang="en-GB" dirty="0" smtClean="0"/>
              <a:t>Affinity for periventricular areas, the cord and eye stuff</a:t>
            </a:r>
          </a:p>
          <a:p>
            <a:r>
              <a:rPr lang="en-GB" dirty="0" smtClean="0"/>
              <a:t>Young adults (F&gt;M), Association with latitude</a:t>
            </a:r>
          </a:p>
          <a:p>
            <a:r>
              <a:rPr lang="en-GB" dirty="0" smtClean="0"/>
              <a:t>‘Types’ include RRMS, SPMS, PPMS</a:t>
            </a:r>
          </a:p>
          <a:p>
            <a:r>
              <a:rPr lang="en-GB" dirty="0" smtClean="0"/>
              <a:t>Investigate with MRI +/- CSF +/- Evoked potentials</a:t>
            </a:r>
          </a:p>
          <a:p>
            <a:r>
              <a:rPr lang="en-GB" dirty="0" smtClean="0"/>
              <a:t>Diagnose with McDonald Criteria (dissemination in time and space)</a:t>
            </a:r>
          </a:p>
          <a:p>
            <a:r>
              <a:rPr lang="en-GB" dirty="0" smtClean="0"/>
              <a:t>Relapses treated with steroids</a:t>
            </a:r>
          </a:p>
          <a:p>
            <a:r>
              <a:rPr lang="en-GB" dirty="0" smtClean="0"/>
              <a:t>RRMS disease modifying treatments include interferon-beta, dimethyl </a:t>
            </a:r>
            <a:r>
              <a:rPr lang="en-GB" dirty="0" err="1" smtClean="0"/>
              <a:t>fumerate</a:t>
            </a:r>
            <a:r>
              <a:rPr lang="en-GB" dirty="0" smtClean="0"/>
              <a:t>, </a:t>
            </a:r>
            <a:r>
              <a:rPr lang="en-GB" dirty="0" err="1"/>
              <a:t>g</a:t>
            </a:r>
            <a:r>
              <a:rPr lang="en-GB" dirty="0" err="1" smtClean="0"/>
              <a:t>latiramer</a:t>
            </a:r>
            <a:r>
              <a:rPr lang="en-GB" dirty="0" smtClean="0"/>
              <a:t> acetate, </a:t>
            </a:r>
            <a:r>
              <a:rPr lang="en-GB" dirty="0" err="1" smtClean="0"/>
              <a:t>fingolimod</a:t>
            </a:r>
            <a:r>
              <a:rPr lang="en-GB" dirty="0" smtClean="0"/>
              <a:t>,</a:t>
            </a:r>
            <a:r>
              <a:rPr lang="en-GB" dirty="0"/>
              <a:t> </a:t>
            </a:r>
            <a:r>
              <a:rPr lang="en-GB" dirty="0" smtClean="0"/>
              <a:t>biologics</a:t>
            </a:r>
            <a:endParaRPr lang="en-GB" dirty="0"/>
          </a:p>
        </p:txBody>
      </p:sp>
      <p:pic>
        <p:nvPicPr>
          <p:cNvPr id="7" name="Picture 2" descr="http://www.euns.co.uk/uploads/3/0/3/3/30335393/140363789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06858" y="48085"/>
            <a:ext cx="1222642" cy="952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163532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rgbClr val="130E53"/>
                </a:solidFill>
                <a:latin typeface="Helvetica Neue"/>
                <a:cs typeface="Helvetica Neue"/>
              </a:rPr>
              <a:t>Myelin</a:t>
            </a:r>
            <a:endParaRPr lang="en-GB" dirty="0"/>
          </a:p>
        </p:txBody>
      </p:sp>
      <p:sp>
        <p:nvSpPr>
          <p:cNvPr id="5" name="Content Placeholder 4"/>
          <p:cNvSpPr>
            <a:spLocks noGrp="1"/>
          </p:cNvSpPr>
          <p:nvPr>
            <p:ph idx="1"/>
          </p:nvPr>
        </p:nvSpPr>
        <p:spPr/>
        <p:txBody>
          <a:bodyPr>
            <a:normAutofit/>
          </a:bodyPr>
          <a:lstStyle/>
          <a:p>
            <a:pPr lvl="0"/>
            <a:r>
              <a:rPr lang="en-GB" dirty="0"/>
              <a:t>Which of the following statements regarding myelin is false?</a:t>
            </a:r>
          </a:p>
          <a:p>
            <a:pPr marL="914400" lvl="1" indent="-457200">
              <a:buFont typeface="+mj-lt"/>
              <a:buAutoNum type="alphaUcPeriod"/>
            </a:pPr>
            <a:r>
              <a:rPr lang="en-GB" dirty="0"/>
              <a:t>Schwann cells are the most common type of myelination cell in the peripheral nervous system</a:t>
            </a:r>
          </a:p>
          <a:p>
            <a:pPr marL="914400" lvl="1" indent="-457200">
              <a:buFont typeface="+mj-lt"/>
              <a:buAutoNum type="alphaUcPeriod"/>
            </a:pPr>
            <a:r>
              <a:rPr lang="en-GB" dirty="0"/>
              <a:t>A limitation in the study of myelination in zebrafish is that different genes are involved in the process</a:t>
            </a:r>
          </a:p>
          <a:p>
            <a:pPr marL="914400" lvl="1" indent="-457200">
              <a:buFont typeface="+mj-lt"/>
              <a:buAutoNum type="alphaUcPeriod"/>
            </a:pPr>
            <a:r>
              <a:rPr lang="en-GB" dirty="0"/>
              <a:t>Myelin increases the conduction velocity of axons by facilitating </a:t>
            </a:r>
            <a:r>
              <a:rPr lang="en-GB" dirty="0" err="1"/>
              <a:t>saltatory</a:t>
            </a:r>
            <a:r>
              <a:rPr lang="en-GB" dirty="0"/>
              <a:t> conduction</a:t>
            </a:r>
          </a:p>
          <a:p>
            <a:pPr marL="914400" lvl="1" indent="-457200">
              <a:buFont typeface="+mj-lt"/>
              <a:buAutoNum type="alphaUcPeriod"/>
            </a:pPr>
            <a:r>
              <a:rPr lang="en-GB" dirty="0"/>
              <a:t>Myelin provides metabolic support to axons and this metabolic support is compromised in demyelination</a:t>
            </a:r>
          </a:p>
          <a:p>
            <a:pPr marL="914400" lvl="1" indent="-457200">
              <a:buFont typeface="+mj-lt"/>
              <a:buAutoNum type="alphaUcPeriod"/>
            </a:pPr>
            <a:r>
              <a:rPr lang="en-GB" dirty="0"/>
              <a:t>Biochemically, myelin produced by Schwann cells and oligodendrocytes is identical</a:t>
            </a:r>
          </a:p>
          <a:p>
            <a:endParaRPr lang="en-GB" dirty="0"/>
          </a:p>
        </p:txBody>
      </p:sp>
      <p:pic>
        <p:nvPicPr>
          <p:cNvPr id="7" name="Picture 2" descr="http://www.euns.co.uk/uploads/3/0/3/3/30335393/140363789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06858" y="48085"/>
            <a:ext cx="1222642" cy="952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004648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rgbClr val="130E53"/>
                </a:solidFill>
                <a:latin typeface="Helvetica Neue"/>
                <a:cs typeface="Helvetica Neue"/>
              </a:rPr>
              <a:t>Neoplasia</a:t>
            </a:r>
            <a:endParaRPr lang="en-GB" dirty="0"/>
          </a:p>
        </p:txBody>
      </p:sp>
      <p:sp>
        <p:nvSpPr>
          <p:cNvPr id="5" name="Content Placeholder 4"/>
          <p:cNvSpPr>
            <a:spLocks noGrp="1"/>
          </p:cNvSpPr>
          <p:nvPr>
            <p:ph idx="1"/>
          </p:nvPr>
        </p:nvSpPr>
        <p:spPr/>
        <p:txBody>
          <a:bodyPr/>
          <a:lstStyle/>
          <a:p>
            <a:r>
              <a:rPr lang="en-GB" dirty="0" smtClean="0"/>
              <a:t>What is the most common type of intracranial tumour?</a:t>
            </a:r>
          </a:p>
          <a:p>
            <a:pPr marL="971550" lvl="1" indent="-514350">
              <a:buFont typeface="+mj-lt"/>
              <a:buAutoNum type="alphaUcPeriod"/>
            </a:pPr>
            <a:r>
              <a:rPr lang="en-GB" dirty="0" smtClean="0"/>
              <a:t>Glioblastoma</a:t>
            </a:r>
          </a:p>
          <a:p>
            <a:pPr marL="971550" lvl="1" indent="-514350">
              <a:buFont typeface="+mj-lt"/>
              <a:buAutoNum type="alphaUcPeriod"/>
            </a:pPr>
            <a:r>
              <a:rPr lang="en-GB" dirty="0" err="1" smtClean="0"/>
              <a:t>Ependymoma</a:t>
            </a:r>
            <a:endParaRPr lang="en-GB" dirty="0" smtClean="0"/>
          </a:p>
          <a:p>
            <a:pPr marL="971550" lvl="1" indent="-514350">
              <a:buFont typeface="+mj-lt"/>
              <a:buAutoNum type="alphaUcPeriod"/>
            </a:pPr>
            <a:r>
              <a:rPr lang="en-GB" dirty="0" smtClean="0"/>
              <a:t>Astrocytoma</a:t>
            </a:r>
          </a:p>
          <a:p>
            <a:pPr marL="971550" lvl="1" indent="-514350">
              <a:buFont typeface="+mj-lt"/>
              <a:buAutoNum type="alphaUcPeriod"/>
            </a:pPr>
            <a:r>
              <a:rPr lang="en-GB" dirty="0" smtClean="0"/>
              <a:t>Meningioma</a:t>
            </a:r>
          </a:p>
          <a:p>
            <a:pPr marL="971550" lvl="1" indent="-514350">
              <a:buFont typeface="+mj-lt"/>
              <a:buAutoNum type="alphaUcPeriod"/>
            </a:pPr>
            <a:r>
              <a:rPr lang="en-GB" dirty="0" smtClean="0"/>
              <a:t>Metastatic tumour</a:t>
            </a:r>
          </a:p>
          <a:p>
            <a:pPr marL="0" indent="0">
              <a:buNone/>
            </a:pPr>
            <a:endParaRPr lang="en-GB" dirty="0" smtClean="0"/>
          </a:p>
        </p:txBody>
      </p:sp>
      <p:pic>
        <p:nvPicPr>
          <p:cNvPr id="7" name="Picture 2" descr="http://www.euns.co.uk/uploads/3/0/3/3/30335393/140363789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06858" y="48085"/>
            <a:ext cx="1222642" cy="952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229840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rgbClr val="130E53"/>
                </a:solidFill>
                <a:latin typeface="Helvetica Neue"/>
                <a:cs typeface="Helvetica Neue"/>
              </a:rPr>
              <a:t>Neoplasia 2</a:t>
            </a:r>
            <a:endParaRPr lang="en-GB" dirty="0"/>
          </a:p>
        </p:txBody>
      </p:sp>
      <p:sp>
        <p:nvSpPr>
          <p:cNvPr id="5" name="Content Placeholder 4"/>
          <p:cNvSpPr>
            <a:spLocks noGrp="1"/>
          </p:cNvSpPr>
          <p:nvPr>
            <p:ph idx="1"/>
          </p:nvPr>
        </p:nvSpPr>
        <p:spPr/>
        <p:txBody>
          <a:bodyPr/>
          <a:lstStyle/>
          <a:p>
            <a:r>
              <a:rPr lang="en-GB" dirty="0" smtClean="0"/>
              <a:t>What is the most common type of primary brain tumour?</a:t>
            </a:r>
          </a:p>
          <a:p>
            <a:pPr marL="971550" lvl="1" indent="-514350">
              <a:buFont typeface="+mj-lt"/>
              <a:buAutoNum type="alphaUcPeriod"/>
            </a:pPr>
            <a:r>
              <a:rPr lang="en-GB" dirty="0" smtClean="0"/>
              <a:t>Glioblastoma</a:t>
            </a:r>
          </a:p>
          <a:p>
            <a:pPr marL="971550" lvl="1" indent="-514350">
              <a:buFont typeface="+mj-lt"/>
              <a:buAutoNum type="alphaUcPeriod"/>
            </a:pPr>
            <a:r>
              <a:rPr lang="en-GB" dirty="0" err="1" smtClean="0"/>
              <a:t>Ependymoma</a:t>
            </a:r>
            <a:endParaRPr lang="en-GB" dirty="0" smtClean="0"/>
          </a:p>
          <a:p>
            <a:pPr marL="971550" lvl="1" indent="-514350">
              <a:buFont typeface="+mj-lt"/>
              <a:buAutoNum type="alphaUcPeriod"/>
            </a:pPr>
            <a:r>
              <a:rPr lang="en-GB" dirty="0" smtClean="0"/>
              <a:t>Astrocytoma</a:t>
            </a:r>
          </a:p>
          <a:p>
            <a:pPr marL="971550" lvl="1" indent="-514350">
              <a:buFont typeface="+mj-lt"/>
              <a:buAutoNum type="alphaUcPeriod"/>
            </a:pPr>
            <a:r>
              <a:rPr lang="en-GB" dirty="0" err="1" smtClean="0"/>
              <a:t>Oligodendroglioma</a:t>
            </a:r>
            <a:endParaRPr lang="en-GB" dirty="0" smtClean="0"/>
          </a:p>
          <a:p>
            <a:pPr marL="971550" lvl="1" indent="-514350">
              <a:buFont typeface="+mj-lt"/>
              <a:buAutoNum type="alphaUcPeriod"/>
            </a:pPr>
            <a:r>
              <a:rPr lang="en-GB" dirty="0" err="1" smtClean="0"/>
              <a:t>Medulloblastoma</a:t>
            </a:r>
            <a:endParaRPr lang="en-GB" dirty="0" smtClean="0"/>
          </a:p>
          <a:p>
            <a:endParaRPr lang="en-GB" dirty="0" smtClean="0"/>
          </a:p>
        </p:txBody>
      </p:sp>
      <p:pic>
        <p:nvPicPr>
          <p:cNvPr id="7" name="Picture 2" descr="http://www.euns.co.uk/uploads/3/0/3/3/30335393/140363789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06858" y="48085"/>
            <a:ext cx="1222642" cy="952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852228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rgbClr val="130E53"/>
                </a:solidFill>
                <a:latin typeface="Helvetica Neue"/>
              </a:rPr>
              <a:t>Traumatic Brain Injury</a:t>
            </a:r>
            <a:endParaRPr lang="en-GB" dirty="0"/>
          </a:p>
        </p:txBody>
      </p:sp>
      <p:sp>
        <p:nvSpPr>
          <p:cNvPr id="5" name="Content Placeholder 4"/>
          <p:cNvSpPr>
            <a:spLocks noGrp="1"/>
          </p:cNvSpPr>
          <p:nvPr>
            <p:ph idx="1"/>
          </p:nvPr>
        </p:nvSpPr>
        <p:spPr/>
        <p:txBody>
          <a:bodyPr/>
          <a:lstStyle/>
          <a:p>
            <a:r>
              <a:rPr lang="en-GB" dirty="0" smtClean="0"/>
              <a:t>Very important</a:t>
            </a:r>
          </a:p>
          <a:p>
            <a:endParaRPr lang="en-GB" dirty="0"/>
          </a:p>
          <a:p>
            <a:r>
              <a:rPr lang="en-GB" dirty="0" smtClean="0"/>
              <a:t>Should be easy</a:t>
            </a:r>
          </a:p>
          <a:p>
            <a:endParaRPr lang="en-GB" dirty="0"/>
          </a:p>
          <a:p>
            <a:r>
              <a:rPr lang="en-GB" dirty="0" smtClean="0"/>
              <a:t>Do the </a:t>
            </a:r>
            <a:r>
              <a:rPr lang="en-GB" dirty="0" err="1" smtClean="0"/>
              <a:t>PathCAL</a:t>
            </a:r>
            <a:endParaRPr lang="en-GB" dirty="0"/>
          </a:p>
        </p:txBody>
      </p:sp>
      <p:pic>
        <p:nvPicPr>
          <p:cNvPr id="7" name="Picture 2" descr="http://www.euns.co.uk/uploads/3/0/3/3/30335393/140363789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06858" y="48085"/>
            <a:ext cx="1222642" cy="952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423694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rgbClr val="130E53"/>
                </a:solidFill>
                <a:latin typeface="Helvetica Neue"/>
              </a:rPr>
              <a:t>Dementia</a:t>
            </a:r>
            <a:endParaRPr lang="en-GB" dirty="0"/>
          </a:p>
        </p:txBody>
      </p:sp>
      <p:sp>
        <p:nvSpPr>
          <p:cNvPr id="5" name="Content Placeholder 4"/>
          <p:cNvSpPr>
            <a:spLocks noGrp="1"/>
          </p:cNvSpPr>
          <p:nvPr>
            <p:ph idx="1"/>
          </p:nvPr>
        </p:nvSpPr>
        <p:spPr/>
        <p:txBody>
          <a:bodyPr/>
          <a:lstStyle/>
          <a:p>
            <a:r>
              <a:rPr lang="en-GB" dirty="0" smtClean="0"/>
              <a:t>Alzheimer’s disease</a:t>
            </a:r>
          </a:p>
          <a:p>
            <a:r>
              <a:rPr lang="en-GB" dirty="0" smtClean="0"/>
              <a:t>Vascular dementia</a:t>
            </a:r>
          </a:p>
          <a:p>
            <a:r>
              <a:rPr lang="en-GB" dirty="0" smtClean="0"/>
              <a:t>Lewy body dementia</a:t>
            </a:r>
          </a:p>
          <a:p>
            <a:r>
              <a:rPr lang="en-GB" dirty="0" smtClean="0"/>
              <a:t>Frontotemporal dementia</a:t>
            </a:r>
          </a:p>
        </p:txBody>
      </p:sp>
      <p:pic>
        <p:nvPicPr>
          <p:cNvPr id="7" name="Picture 2" descr="http://www.euns.co.uk/uploads/3/0/3/3/30335393/140363789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06858" y="48085"/>
            <a:ext cx="1222642" cy="952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9596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l="1789" t="21811" r="1749" b="15320"/>
          <a:stretch/>
        </p:blipFill>
        <p:spPr>
          <a:xfrm>
            <a:off x="376323" y="936424"/>
            <a:ext cx="11359448" cy="4194651"/>
          </a:xfrm>
        </p:spPr>
      </p:pic>
    </p:spTree>
    <p:extLst>
      <p:ext uri="{BB962C8B-B14F-4D97-AF65-F5344CB8AC3E}">
        <p14:creationId xmlns:p14="http://schemas.microsoft.com/office/powerpoint/2010/main" val="158516205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rgbClr val="130E53"/>
                </a:solidFill>
                <a:latin typeface="Helvetica Neue"/>
                <a:cs typeface="Helvetica Neue"/>
              </a:rPr>
              <a:t>Epilepsy</a:t>
            </a:r>
            <a:endParaRPr lang="en-GB" dirty="0"/>
          </a:p>
        </p:txBody>
      </p:sp>
      <p:sp>
        <p:nvSpPr>
          <p:cNvPr id="5" name="Content Placeholder 4"/>
          <p:cNvSpPr>
            <a:spLocks noGrp="1"/>
          </p:cNvSpPr>
          <p:nvPr>
            <p:ph idx="1"/>
          </p:nvPr>
        </p:nvSpPr>
        <p:spPr/>
        <p:txBody>
          <a:bodyPr>
            <a:normAutofit/>
          </a:bodyPr>
          <a:lstStyle/>
          <a:p>
            <a:r>
              <a:rPr lang="en-GB" dirty="0" smtClean="0"/>
              <a:t> “Much of the confusion about the classifications in epilepsy arise because of a failure to appreciate that there are two interrelated classifications: a classification of seizure type and a classification of epilepsy syndromes.”</a:t>
            </a:r>
          </a:p>
          <a:p>
            <a:endParaRPr lang="en-GB" dirty="0"/>
          </a:p>
          <a:p>
            <a:r>
              <a:rPr lang="en-GB" sz="3600" dirty="0">
                <a:solidFill>
                  <a:srgbClr val="FF0000"/>
                </a:solidFill>
              </a:rPr>
              <a:t>Are you happy with epilepsy classifications?</a:t>
            </a:r>
          </a:p>
          <a:p>
            <a:pPr marL="971550" lvl="1" indent="-514350">
              <a:buFont typeface="+mj-lt"/>
              <a:buAutoNum type="alphaUcPeriod"/>
            </a:pPr>
            <a:r>
              <a:rPr lang="en-GB" sz="3200" dirty="0">
                <a:solidFill>
                  <a:srgbClr val="FF0000"/>
                </a:solidFill>
              </a:rPr>
              <a:t>Yes</a:t>
            </a:r>
          </a:p>
          <a:p>
            <a:pPr marL="971550" lvl="1" indent="-514350">
              <a:buFont typeface="+mj-lt"/>
              <a:buAutoNum type="alphaUcPeriod"/>
            </a:pPr>
            <a:r>
              <a:rPr lang="en-GB" sz="3200" dirty="0">
                <a:solidFill>
                  <a:srgbClr val="FF0000"/>
                </a:solidFill>
              </a:rPr>
              <a:t>No</a:t>
            </a:r>
          </a:p>
        </p:txBody>
      </p:sp>
      <p:pic>
        <p:nvPicPr>
          <p:cNvPr id="7" name="Picture 2" descr="http://www.euns.co.uk/uploads/3/0/3/3/30335393/140363789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06858" y="48085"/>
            <a:ext cx="1222642" cy="952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645758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www.euns.co.uk/uploads/3/0/3/3/30335393/140363789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06858" y="48085"/>
            <a:ext cx="1222642" cy="95294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US" b="1" dirty="0" smtClean="0">
                <a:solidFill>
                  <a:srgbClr val="130E53"/>
                </a:solidFill>
                <a:latin typeface="Helvetica Neue"/>
                <a:cs typeface="Helvetica Neue"/>
              </a:rPr>
              <a:t>Classification – Seizure Type</a:t>
            </a:r>
            <a:endParaRPr lang="en-GB" dirty="0"/>
          </a:p>
        </p:txBody>
      </p:sp>
      <p:sp>
        <p:nvSpPr>
          <p:cNvPr id="2" name="Text Placeholder 1"/>
          <p:cNvSpPr>
            <a:spLocks noGrp="1"/>
          </p:cNvSpPr>
          <p:nvPr>
            <p:ph type="body" idx="1"/>
          </p:nvPr>
        </p:nvSpPr>
        <p:spPr/>
        <p:txBody>
          <a:bodyPr/>
          <a:lstStyle/>
          <a:p>
            <a:r>
              <a:rPr lang="en-GB" dirty="0" smtClean="0"/>
              <a:t>Partial (Focal) Seizures</a:t>
            </a:r>
            <a:endParaRPr lang="en-GB" dirty="0"/>
          </a:p>
        </p:txBody>
      </p:sp>
      <p:sp>
        <p:nvSpPr>
          <p:cNvPr id="3" name="Content Placeholder 2"/>
          <p:cNvSpPr>
            <a:spLocks noGrp="1"/>
          </p:cNvSpPr>
          <p:nvPr>
            <p:ph sz="half" idx="2"/>
          </p:nvPr>
        </p:nvSpPr>
        <p:spPr/>
        <p:txBody>
          <a:bodyPr>
            <a:normAutofit/>
          </a:bodyPr>
          <a:lstStyle/>
          <a:p>
            <a:r>
              <a:rPr lang="en-GB" dirty="0" smtClean="0"/>
              <a:t>By lobe:</a:t>
            </a:r>
          </a:p>
          <a:p>
            <a:pPr lvl="1"/>
            <a:r>
              <a:rPr lang="en-GB" dirty="0" smtClean="0"/>
              <a:t>Frontal</a:t>
            </a:r>
          </a:p>
          <a:p>
            <a:pPr lvl="1"/>
            <a:r>
              <a:rPr lang="en-GB" dirty="0" smtClean="0"/>
              <a:t>Temporal</a:t>
            </a:r>
          </a:p>
          <a:p>
            <a:pPr lvl="1"/>
            <a:r>
              <a:rPr lang="en-GB" dirty="0" smtClean="0"/>
              <a:t>Parietal</a:t>
            </a:r>
          </a:p>
          <a:p>
            <a:pPr lvl="1"/>
            <a:r>
              <a:rPr lang="en-GB" dirty="0" smtClean="0"/>
              <a:t>Occipital</a:t>
            </a:r>
          </a:p>
          <a:p>
            <a:pPr lvl="1"/>
            <a:endParaRPr lang="en-GB" dirty="0"/>
          </a:p>
          <a:p>
            <a:r>
              <a:rPr lang="en-GB" dirty="0" smtClean="0"/>
              <a:t>Simple or Complex</a:t>
            </a:r>
            <a:endParaRPr lang="en-GB" dirty="0"/>
          </a:p>
          <a:p>
            <a:pPr marL="457200" lvl="1" indent="0">
              <a:buNone/>
            </a:pPr>
            <a:endParaRPr lang="en-GB" dirty="0"/>
          </a:p>
        </p:txBody>
      </p:sp>
      <p:sp>
        <p:nvSpPr>
          <p:cNvPr id="6" name="Text Placeholder 5"/>
          <p:cNvSpPr>
            <a:spLocks noGrp="1"/>
          </p:cNvSpPr>
          <p:nvPr>
            <p:ph type="body" sz="quarter" idx="3"/>
          </p:nvPr>
        </p:nvSpPr>
        <p:spPr/>
        <p:txBody>
          <a:bodyPr/>
          <a:lstStyle/>
          <a:p>
            <a:r>
              <a:rPr lang="en-GB" dirty="0" smtClean="0"/>
              <a:t>Generalised Seizures</a:t>
            </a:r>
            <a:endParaRPr lang="en-GB" dirty="0"/>
          </a:p>
        </p:txBody>
      </p:sp>
      <p:sp>
        <p:nvSpPr>
          <p:cNvPr id="8" name="Content Placeholder 7"/>
          <p:cNvSpPr>
            <a:spLocks noGrp="1"/>
          </p:cNvSpPr>
          <p:nvPr>
            <p:ph sz="quarter" idx="4"/>
          </p:nvPr>
        </p:nvSpPr>
        <p:spPr/>
        <p:txBody>
          <a:bodyPr/>
          <a:lstStyle/>
          <a:p>
            <a:r>
              <a:rPr lang="en-GB" dirty="0" smtClean="0"/>
              <a:t>Absences</a:t>
            </a:r>
          </a:p>
          <a:p>
            <a:r>
              <a:rPr lang="en-GB" dirty="0" smtClean="0"/>
              <a:t>Myoclonic seizures</a:t>
            </a:r>
          </a:p>
          <a:p>
            <a:r>
              <a:rPr lang="en-GB" dirty="0" err="1" smtClean="0"/>
              <a:t>Clonic</a:t>
            </a:r>
            <a:r>
              <a:rPr lang="en-GB" dirty="0" smtClean="0"/>
              <a:t> seizures</a:t>
            </a:r>
          </a:p>
          <a:p>
            <a:r>
              <a:rPr lang="en-GB" dirty="0" smtClean="0"/>
              <a:t>Tonic seizures</a:t>
            </a:r>
          </a:p>
          <a:p>
            <a:r>
              <a:rPr lang="en-GB" dirty="0" smtClean="0"/>
              <a:t>Tonic/</a:t>
            </a:r>
            <a:r>
              <a:rPr lang="en-GB" dirty="0" err="1" smtClean="0"/>
              <a:t>Clonic</a:t>
            </a:r>
            <a:r>
              <a:rPr lang="en-GB" dirty="0" smtClean="0"/>
              <a:t> seizures</a:t>
            </a:r>
          </a:p>
          <a:p>
            <a:r>
              <a:rPr lang="en-GB" dirty="0" smtClean="0"/>
              <a:t>Atonic seizures</a:t>
            </a:r>
            <a:endParaRPr lang="en-GB" dirty="0"/>
          </a:p>
        </p:txBody>
      </p:sp>
      <p:sp>
        <p:nvSpPr>
          <p:cNvPr id="9" name="Content Placeholder 2"/>
          <p:cNvSpPr txBox="1">
            <a:spLocks/>
          </p:cNvSpPr>
          <p:nvPr/>
        </p:nvSpPr>
        <p:spPr>
          <a:xfrm>
            <a:off x="2153841" y="5930860"/>
            <a:ext cx="7886700" cy="5176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t>Secondary Generalised Seizure</a:t>
            </a:r>
          </a:p>
          <a:p>
            <a:pPr marL="457200" lvl="1" indent="0" algn="ctr">
              <a:buNone/>
            </a:pPr>
            <a:endParaRPr lang="en-GB" dirty="0"/>
          </a:p>
        </p:txBody>
      </p:sp>
    </p:spTree>
    <p:extLst>
      <p:ext uri="{BB962C8B-B14F-4D97-AF65-F5344CB8AC3E}">
        <p14:creationId xmlns:p14="http://schemas.microsoft.com/office/powerpoint/2010/main" val="41312444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www.euns.co.uk/uploads/3/0/3/3/30335393/140363789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06858" y="48085"/>
            <a:ext cx="1222642" cy="95294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US" b="1" dirty="0" smtClean="0">
                <a:solidFill>
                  <a:srgbClr val="130E53"/>
                </a:solidFill>
                <a:latin typeface="Helvetica Neue"/>
                <a:cs typeface="Helvetica Neue"/>
              </a:rPr>
              <a:t>Classification – Seizure Type</a:t>
            </a:r>
            <a:endParaRPr lang="en-GB" dirty="0"/>
          </a:p>
        </p:txBody>
      </p:sp>
      <p:pic>
        <p:nvPicPr>
          <p:cNvPr id="10" name="Picture 9"/>
          <p:cNvPicPr>
            <a:picLocks noChangeAspect="1"/>
          </p:cNvPicPr>
          <p:nvPr/>
        </p:nvPicPr>
        <p:blipFill rotWithShape="1">
          <a:blip r:embed="rId3"/>
          <a:srcRect l="37906" t="20748" r="16550" b="44049"/>
          <a:stretch/>
        </p:blipFill>
        <p:spPr>
          <a:xfrm>
            <a:off x="2152650" y="1855269"/>
            <a:ext cx="7899956" cy="3434764"/>
          </a:xfrm>
          <a:prstGeom prst="rect">
            <a:avLst/>
          </a:prstGeom>
        </p:spPr>
      </p:pic>
      <p:sp>
        <p:nvSpPr>
          <p:cNvPr id="11" name="TextBox 10"/>
          <p:cNvSpPr txBox="1"/>
          <p:nvPr/>
        </p:nvSpPr>
        <p:spPr>
          <a:xfrm>
            <a:off x="2152650" y="5979695"/>
            <a:ext cx="7886700" cy="369332"/>
          </a:xfrm>
          <a:prstGeom prst="rect">
            <a:avLst/>
          </a:prstGeom>
          <a:noFill/>
        </p:spPr>
        <p:txBody>
          <a:bodyPr wrap="square" rtlCol="0">
            <a:spAutoFit/>
          </a:bodyPr>
          <a:lstStyle/>
          <a:p>
            <a:pPr algn="ctr"/>
            <a:r>
              <a:rPr lang="en-GB" b="1" dirty="0"/>
              <a:t>Davidson’s Principles and Practice of Medicine, 22</a:t>
            </a:r>
            <a:r>
              <a:rPr lang="en-GB" b="1" baseline="30000" dirty="0"/>
              <a:t>nd</a:t>
            </a:r>
            <a:r>
              <a:rPr lang="en-GB" b="1" dirty="0"/>
              <a:t> Edition</a:t>
            </a:r>
          </a:p>
        </p:txBody>
      </p:sp>
    </p:spTree>
    <p:extLst>
      <p:ext uri="{BB962C8B-B14F-4D97-AF65-F5344CB8AC3E}">
        <p14:creationId xmlns:p14="http://schemas.microsoft.com/office/powerpoint/2010/main" val="132088425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defRPr/>
            </a:pPr>
            <a:r>
              <a:rPr lang="en-AU" altLang="en-US" b="1" dirty="0" smtClean="0"/>
              <a:t>ILAE Classification</a:t>
            </a:r>
          </a:p>
        </p:txBody>
      </p:sp>
      <p:sp>
        <p:nvSpPr>
          <p:cNvPr id="22531" name="Line 3"/>
          <p:cNvSpPr>
            <a:spLocks noChangeShapeType="1"/>
          </p:cNvSpPr>
          <p:nvPr/>
        </p:nvSpPr>
        <p:spPr bwMode="auto">
          <a:xfrm>
            <a:off x="6888163" y="1962151"/>
            <a:ext cx="0" cy="39608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532" name="Line 4"/>
          <p:cNvSpPr>
            <a:spLocks noChangeShapeType="1"/>
          </p:cNvSpPr>
          <p:nvPr/>
        </p:nvSpPr>
        <p:spPr bwMode="auto">
          <a:xfrm>
            <a:off x="1992314" y="4005263"/>
            <a:ext cx="82073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533" name="Line 5"/>
          <p:cNvSpPr>
            <a:spLocks noChangeShapeType="1"/>
          </p:cNvSpPr>
          <p:nvPr/>
        </p:nvSpPr>
        <p:spPr bwMode="auto">
          <a:xfrm>
            <a:off x="1992314" y="2420938"/>
            <a:ext cx="8207375" cy="0"/>
          </a:xfrm>
          <a:prstGeom prst="line">
            <a:avLst/>
          </a:prstGeom>
          <a:noFill/>
          <a:ln w="57150" cmpd="thickThin">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534" name="Line 6"/>
          <p:cNvSpPr>
            <a:spLocks noChangeShapeType="1"/>
          </p:cNvSpPr>
          <p:nvPr/>
        </p:nvSpPr>
        <p:spPr bwMode="auto">
          <a:xfrm>
            <a:off x="3935413" y="1916114"/>
            <a:ext cx="0" cy="4105275"/>
          </a:xfrm>
          <a:prstGeom prst="line">
            <a:avLst/>
          </a:prstGeom>
          <a:noFill/>
          <a:ln w="57150" cmpd="thickThin">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535" name="Text Box 7"/>
          <p:cNvSpPr txBox="1">
            <a:spLocks noChangeArrowheads="1"/>
          </p:cNvSpPr>
          <p:nvPr/>
        </p:nvSpPr>
        <p:spPr bwMode="auto">
          <a:xfrm>
            <a:off x="4656139" y="2060576"/>
            <a:ext cx="20161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50000"/>
              </a:spcBef>
              <a:buClrTx/>
              <a:buSzTx/>
              <a:buFontTx/>
              <a:buNone/>
            </a:pPr>
            <a:r>
              <a:rPr lang="en-AU" altLang="en-US" sz="1800" b="1" dirty="0"/>
              <a:t>Idiopathic</a:t>
            </a:r>
          </a:p>
        </p:txBody>
      </p:sp>
      <p:sp>
        <p:nvSpPr>
          <p:cNvPr id="22536" name="Text Box 8"/>
          <p:cNvSpPr txBox="1">
            <a:spLocks noChangeArrowheads="1"/>
          </p:cNvSpPr>
          <p:nvPr/>
        </p:nvSpPr>
        <p:spPr bwMode="auto">
          <a:xfrm>
            <a:off x="7032626" y="2060576"/>
            <a:ext cx="25193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50000"/>
              </a:spcBef>
              <a:buClrTx/>
              <a:buSzTx/>
              <a:buFontTx/>
              <a:buNone/>
            </a:pPr>
            <a:r>
              <a:rPr lang="en-AU" altLang="en-US" sz="1800" b="1" dirty="0"/>
              <a:t>Symptomatic</a:t>
            </a:r>
          </a:p>
        </p:txBody>
      </p:sp>
      <p:sp>
        <p:nvSpPr>
          <p:cNvPr id="22537" name="Text Box 9"/>
          <p:cNvSpPr txBox="1">
            <a:spLocks noChangeArrowheads="1"/>
          </p:cNvSpPr>
          <p:nvPr/>
        </p:nvSpPr>
        <p:spPr bwMode="auto">
          <a:xfrm>
            <a:off x="2424114" y="3062288"/>
            <a:ext cx="8270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50000"/>
              </a:spcBef>
              <a:buClrTx/>
              <a:buSzTx/>
              <a:buFontTx/>
              <a:buNone/>
            </a:pPr>
            <a:r>
              <a:rPr lang="en-AU" altLang="en-US" sz="1800" b="1" dirty="0"/>
              <a:t>Focal</a:t>
            </a:r>
          </a:p>
        </p:txBody>
      </p:sp>
      <p:sp>
        <p:nvSpPr>
          <p:cNvPr id="22538" name="Text Box 10"/>
          <p:cNvSpPr txBox="1">
            <a:spLocks noChangeArrowheads="1"/>
          </p:cNvSpPr>
          <p:nvPr/>
        </p:nvSpPr>
        <p:spPr bwMode="auto">
          <a:xfrm>
            <a:off x="2152651" y="4724400"/>
            <a:ext cx="15652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50000"/>
              </a:spcBef>
              <a:buClrTx/>
              <a:buSzTx/>
              <a:buFontTx/>
              <a:buNone/>
            </a:pPr>
            <a:r>
              <a:rPr lang="en-AU" altLang="en-US" sz="1800" b="1" dirty="0"/>
              <a:t>Generalised</a:t>
            </a:r>
          </a:p>
        </p:txBody>
      </p:sp>
      <p:sp>
        <p:nvSpPr>
          <p:cNvPr id="22539" name="Text Box 11"/>
          <p:cNvSpPr txBox="1">
            <a:spLocks noChangeArrowheads="1"/>
          </p:cNvSpPr>
          <p:nvPr/>
        </p:nvSpPr>
        <p:spPr bwMode="auto">
          <a:xfrm>
            <a:off x="-5257800" y="5726113"/>
            <a:ext cx="25193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50000"/>
              </a:spcBef>
              <a:buClrTx/>
              <a:buSzTx/>
              <a:buFontTx/>
              <a:buNone/>
            </a:pPr>
            <a:r>
              <a:rPr lang="en-AU" altLang="en-US" sz="1800"/>
              <a:t>Ideopathic</a:t>
            </a:r>
          </a:p>
        </p:txBody>
      </p:sp>
      <p:sp>
        <p:nvSpPr>
          <p:cNvPr id="22540" name="Text Box 12"/>
          <p:cNvSpPr txBox="1">
            <a:spLocks noChangeArrowheads="1"/>
          </p:cNvSpPr>
          <p:nvPr/>
        </p:nvSpPr>
        <p:spPr bwMode="auto">
          <a:xfrm>
            <a:off x="4367213" y="4437064"/>
            <a:ext cx="2089150" cy="132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50000"/>
              </a:spcBef>
              <a:buClrTx/>
              <a:buSzTx/>
            </a:pPr>
            <a:r>
              <a:rPr lang="en-AU" altLang="en-US" sz="1800"/>
              <a:t> Childhood absence epilepsy</a:t>
            </a:r>
          </a:p>
          <a:p>
            <a:pPr eaLnBrk="1" hangingPunct="1">
              <a:spcBef>
                <a:spcPct val="50000"/>
              </a:spcBef>
              <a:buClrTx/>
              <a:buSzTx/>
            </a:pPr>
            <a:r>
              <a:rPr lang="en-AU" altLang="en-US" sz="1800"/>
              <a:t> Juvenile myoclonic epilepsy</a:t>
            </a:r>
          </a:p>
        </p:txBody>
      </p:sp>
      <p:sp>
        <p:nvSpPr>
          <p:cNvPr id="22541" name="Rectangle 13"/>
          <p:cNvSpPr>
            <a:spLocks noChangeArrowheads="1"/>
          </p:cNvSpPr>
          <p:nvPr/>
        </p:nvSpPr>
        <p:spPr bwMode="auto">
          <a:xfrm>
            <a:off x="7248526" y="2565401"/>
            <a:ext cx="3065463" cy="119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50000"/>
              </a:spcBef>
              <a:buClrTx/>
              <a:buSzTx/>
            </a:pPr>
            <a:r>
              <a:rPr lang="en-AU" altLang="en-US" sz="1800"/>
              <a:t> Temporal lobe epilepsy</a:t>
            </a:r>
          </a:p>
          <a:p>
            <a:pPr eaLnBrk="1" hangingPunct="1">
              <a:spcBef>
                <a:spcPct val="50000"/>
              </a:spcBef>
              <a:buClrTx/>
              <a:buSzTx/>
            </a:pPr>
            <a:r>
              <a:rPr lang="en-AU" altLang="en-US" sz="1800"/>
              <a:t> Frontal lobe epilepsy</a:t>
            </a:r>
          </a:p>
          <a:p>
            <a:pPr eaLnBrk="1" hangingPunct="1">
              <a:spcBef>
                <a:spcPct val="50000"/>
              </a:spcBef>
              <a:buClrTx/>
              <a:buSzTx/>
            </a:pPr>
            <a:r>
              <a:rPr lang="en-AU" altLang="en-US" sz="1800"/>
              <a:t> Occipital lobe epilepsy</a:t>
            </a:r>
          </a:p>
        </p:txBody>
      </p:sp>
      <p:sp>
        <p:nvSpPr>
          <p:cNvPr id="22542" name="Rectangle 14"/>
          <p:cNvSpPr>
            <a:spLocks noChangeArrowheads="1"/>
          </p:cNvSpPr>
          <p:nvPr/>
        </p:nvSpPr>
        <p:spPr bwMode="auto">
          <a:xfrm>
            <a:off x="4367214" y="2374900"/>
            <a:ext cx="2376487"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50000"/>
              </a:spcBef>
              <a:buClrTx/>
              <a:buSzTx/>
              <a:buFontTx/>
              <a:buNone/>
            </a:pPr>
            <a:endParaRPr lang="en-AU" altLang="en-US" sz="1800"/>
          </a:p>
          <a:p>
            <a:pPr eaLnBrk="1" hangingPunct="1">
              <a:spcBef>
                <a:spcPct val="50000"/>
              </a:spcBef>
              <a:buClrTx/>
              <a:buSzTx/>
            </a:pPr>
            <a:r>
              <a:rPr lang="en-AU" altLang="en-US" sz="1800"/>
              <a:t> Benign Rolandic     epilepsy</a:t>
            </a:r>
          </a:p>
        </p:txBody>
      </p:sp>
      <p:sp>
        <p:nvSpPr>
          <p:cNvPr id="22543" name="Rectangle 15"/>
          <p:cNvSpPr>
            <a:spLocks noChangeArrowheads="1"/>
          </p:cNvSpPr>
          <p:nvPr/>
        </p:nvSpPr>
        <p:spPr bwMode="auto">
          <a:xfrm>
            <a:off x="7391400" y="4005263"/>
            <a:ext cx="2376488"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50000"/>
              </a:spcBef>
              <a:buClrTx/>
              <a:buSzTx/>
              <a:buFontTx/>
              <a:buNone/>
            </a:pPr>
            <a:endParaRPr lang="en-AU" altLang="en-US" sz="1800"/>
          </a:p>
          <a:p>
            <a:pPr eaLnBrk="1" hangingPunct="1">
              <a:spcBef>
                <a:spcPct val="50000"/>
              </a:spcBef>
              <a:buClrTx/>
              <a:buSzTx/>
            </a:pPr>
            <a:r>
              <a:rPr lang="en-AU" altLang="en-US" sz="1800"/>
              <a:t> Lennox-Gastaut Syndrome</a:t>
            </a:r>
          </a:p>
        </p:txBody>
      </p:sp>
      <p:sp>
        <p:nvSpPr>
          <p:cNvPr id="22544" name="Oval 18"/>
          <p:cNvSpPr>
            <a:spLocks noChangeArrowheads="1"/>
          </p:cNvSpPr>
          <p:nvPr/>
        </p:nvSpPr>
        <p:spPr bwMode="auto">
          <a:xfrm>
            <a:off x="6888163" y="2349500"/>
            <a:ext cx="3529012" cy="1728788"/>
          </a:xfrm>
          <a:prstGeom prst="ellipse">
            <a:avLst/>
          </a:prstGeom>
          <a:noFill/>
          <a:ln w="222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endParaRPr lang="en-GB" altLang="en-US" sz="1800"/>
          </a:p>
        </p:txBody>
      </p:sp>
      <p:sp>
        <p:nvSpPr>
          <p:cNvPr id="22545" name="Oval 19"/>
          <p:cNvSpPr>
            <a:spLocks noChangeArrowheads="1"/>
          </p:cNvSpPr>
          <p:nvPr/>
        </p:nvSpPr>
        <p:spPr bwMode="auto">
          <a:xfrm>
            <a:off x="4079875" y="4221163"/>
            <a:ext cx="2520950" cy="1943100"/>
          </a:xfrm>
          <a:prstGeom prst="ellipse">
            <a:avLst/>
          </a:prstGeom>
          <a:noFill/>
          <a:ln w="254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endParaRPr lang="en-GB" altLang="en-US" sz="1800"/>
          </a:p>
        </p:txBody>
      </p:sp>
      <p:sp>
        <p:nvSpPr>
          <p:cNvPr id="2" name="TextBox 1"/>
          <p:cNvSpPr txBox="1"/>
          <p:nvPr/>
        </p:nvSpPr>
        <p:spPr>
          <a:xfrm>
            <a:off x="1524000" y="6426239"/>
            <a:ext cx="9144000" cy="369332"/>
          </a:xfrm>
          <a:prstGeom prst="rect">
            <a:avLst/>
          </a:prstGeom>
          <a:noFill/>
        </p:spPr>
        <p:txBody>
          <a:bodyPr wrap="square" rtlCol="0">
            <a:spAutoFit/>
          </a:bodyPr>
          <a:lstStyle/>
          <a:p>
            <a:pPr algn="ctr"/>
            <a:r>
              <a:rPr lang="en-GB" dirty="0"/>
              <a:t>SOURCE: Epilepsy Lecture</a:t>
            </a:r>
          </a:p>
        </p:txBody>
      </p:sp>
    </p:spTree>
    <p:extLst>
      <p:ext uri="{BB962C8B-B14F-4D97-AF65-F5344CB8AC3E}">
        <p14:creationId xmlns:p14="http://schemas.microsoft.com/office/powerpoint/2010/main" val="23454715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rgbClr val="130E53"/>
                </a:solidFill>
                <a:latin typeface="Helvetica Neue"/>
              </a:rPr>
              <a:t>Epilepsy - Management</a:t>
            </a:r>
            <a:endParaRPr lang="en-GB" dirty="0"/>
          </a:p>
        </p:txBody>
      </p:sp>
      <p:sp>
        <p:nvSpPr>
          <p:cNvPr id="5" name="Content Placeholder 4"/>
          <p:cNvSpPr>
            <a:spLocks noGrp="1"/>
          </p:cNvSpPr>
          <p:nvPr>
            <p:ph idx="1"/>
          </p:nvPr>
        </p:nvSpPr>
        <p:spPr/>
        <p:txBody>
          <a:bodyPr>
            <a:normAutofit lnSpcReduction="10000"/>
          </a:bodyPr>
          <a:lstStyle/>
          <a:p>
            <a:r>
              <a:rPr lang="en-GB" dirty="0" smtClean="0"/>
              <a:t>Which of the following statements regarding the investigation and management of patients with a possible seizure disorder is false?</a:t>
            </a:r>
          </a:p>
          <a:p>
            <a:pPr marL="914400" lvl="1" indent="-457200">
              <a:buFont typeface="+mj-lt"/>
              <a:buAutoNum type="alphaUcPeriod"/>
            </a:pPr>
            <a:r>
              <a:rPr lang="en-GB" dirty="0" smtClean="0"/>
              <a:t>An ECG should be obtained in all patients who present with a transient loss of consciousness</a:t>
            </a:r>
          </a:p>
          <a:p>
            <a:pPr marL="914400" lvl="1" indent="-457200">
              <a:buFont typeface="+mj-lt"/>
              <a:buAutoNum type="alphaUcPeriod"/>
            </a:pPr>
            <a:r>
              <a:rPr lang="en-GB" dirty="0"/>
              <a:t>Anti-</a:t>
            </a:r>
            <a:r>
              <a:rPr lang="en-GB" dirty="0" err="1"/>
              <a:t>convulsant</a:t>
            </a:r>
            <a:r>
              <a:rPr lang="en-GB" dirty="0"/>
              <a:t> </a:t>
            </a:r>
            <a:r>
              <a:rPr lang="en-GB" dirty="0" smtClean="0"/>
              <a:t>drugs are not usually given till after a second seizure has occurred</a:t>
            </a:r>
          </a:p>
          <a:p>
            <a:pPr marL="914400" lvl="1" indent="-457200">
              <a:buFont typeface="+mj-lt"/>
              <a:buAutoNum type="alphaUcPeriod"/>
            </a:pPr>
            <a:r>
              <a:rPr lang="en-GB" dirty="0" smtClean="0"/>
              <a:t>Lamotrigine is a first line treatment for generalised tonic </a:t>
            </a:r>
            <a:r>
              <a:rPr lang="en-GB" dirty="0" err="1" smtClean="0"/>
              <a:t>clonic</a:t>
            </a:r>
            <a:r>
              <a:rPr lang="en-GB" dirty="0" smtClean="0"/>
              <a:t> epilepsy</a:t>
            </a:r>
          </a:p>
          <a:p>
            <a:pPr marL="914400" lvl="1" indent="-457200">
              <a:buFont typeface="+mj-lt"/>
              <a:buAutoNum type="alphaUcPeriod"/>
            </a:pPr>
            <a:r>
              <a:rPr lang="en-GB" dirty="0" smtClean="0"/>
              <a:t>The use of sodium valproate in pregnancy has been associated with neural tube defects</a:t>
            </a:r>
          </a:p>
          <a:p>
            <a:pPr marL="914400" lvl="1" indent="-457200">
              <a:buFont typeface="+mj-lt"/>
              <a:buAutoNum type="alphaUcPeriod"/>
            </a:pPr>
            <a:r>
              <a:rPr lang="en-GB" dirty="0" smtClean="0"/>
              <a:t>In the UK an individual with epilepsy may not drive while withdrawing from anti-</a:t>
            </a:r>
            <a:r>
              <a:rPr lang="en-GB" dirty="0" err="1" smtClean="0"/>
              <a:t>convulsant</a:t>
            </a:r>
            <a:r>
              <a:rPr lang="en-GB" dirty="0" smtClean="0"/>
              <a:t> medications and for 6 months following cessation of therapy</a:t>
            </a:r>
            <a:endParaRPr lang="en-GB" dirty="0"/>
          </a:p>
        </p:txBody>
      </p:sp>
      <p:pic>
        <p:nvPicPr>
          <p:cNvPr id="7" name="Picture 2" descr="http://www.euns.co.uk/uploads/3/0/3/3/30335393/140363789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06858" y="48085"/>
            <a:ext cx="1222642" cy="952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003572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rgbClr val="130E53"/>
                </a:solidFill>
                <a:latin typeface="Helvetica Neue"/>
              </a:rPr>
              <a:t>Status - Management</a:t>
            </a:r>
            <a:endParaRPr lang="en-GB" dirty="0"/>
          </a:p>
        </p:txBody>
      </p:sp>
      <p:sp>
        <p:nvSpPr>
          <p:cNvPr id="5" name="Content Placeholder 4"/>
          <p:cNvSpPr>
            <a:spLocks noGrp="1"/>
          </p:cNvSpPr>
          <p:nvPr>
            <p:ph idx="1"/>
          </p:nvPr>
        </p:nvSpPr>
        <p:spPr/>
        <p:txBody>
          <a:bodyPr/>
          <a:lstStyle/>
          <a:p>
            <a:r>
              <a:rPr lang="en-GB" dirty="0" smtClean="0"/>
              <a:t>Which of the following responses describes the earliest action that should be taken in a patient in status epilepticus?</a:t>
            </a:r>
          </a:p>
          <a:p>
            <a:pPr marL="914400" lvl="1" indent="-457200">
              <a:buFont typeface="+mj-lt"/>
              <a:buAutoNum type="alphaUcPeriod"/>
            </a:pPr>
            <a:r>
              <a:rPr lang="en-GB" dirty="0" smtClean="0"/>
              <a:t>EEG monitoring</a:t>
            </a:r>
          </a:p>
          <a:p>
            <a:pPr marL="914400" lvl="1" indent="-457200">
              <a:buFont typeface="+mj-lt"/>
              <a:buAutoNum type="alphaUcPeriod"/>
            </a:pPr>
            <a:r>
              <a:rPr lang="en-GB" dirty="0" smtClean="0"/>
              <a:t>10mg IV diazepam</a:t>
            </a:r>
          </a:p>
          <a:p>
            <a:pPr marL="914400" lvl="1" indent="-457200">
              <a:buFont typeface="+mj-lt"/>
              <a:buAutoNum type="alphaUcPeriod"/>
            </a:pPr>
            <a:r>
              <a:rPr lang="en-GB" dirty="0" smtClean="0"/>
              <a:t>15mg oral diazepam</a:t>
            </a:r>
          </a:p>
          <a:p>
            <a:pPr marL="914400" lvl="1" indent="-457200">
              <a:buFont typeface="+mj-lt"/>
              <a:buAutoNum type="alphaUcPeriod"/>
            </a:pPr>
            <a:r>
              <a:rPr lang="en-GB" dirty="0" smtClean="0"/>
              <a:t>15mg/kg IV phenytoin</a:t>
            </a:r>
          </a:p>
          <a:p>
            <a:pPr marL="914400" lvl="1" indent="-457200">
              <a:buFont typeface="+mj-lt"/>
              <a:buAutoNum type="alphaUcPeriod"/>
            </a:pPr>
            <a:r>
              <a:rPr lang="en-GB" dirty="0" smtClean="0"/>
              <a:t>Airway maintenance and oxygen administration</a:t>
            </a:r>
            <a:endParaRPr lang="en-GB" dirty="0"/>
          </a:p>
        </p:txBody>
      </p:sp>
      <p:pic>
        <p:nvPicPr>
          <p:cNvPr id="7" name="Picture 2" descr="http://www.euns.co.uk/uploads/3/0/3/3/30335393/140363789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06858" y="48085"/>
            <a:ext cx="1222642" cy="952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612475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rgbClr val="130E53"/>
                </a:solidFill>
                <a:latin typeface="Helvetica Neue"/>
                <a:cs typeface="Helvetica Neue"/>
              </a:rPr>
              <a:t>Progression Graphs</a:t>
            </a:r>
            <a:endParaRPr lang="en-GB" dirty="0"/>
          </a:p>
        </p:txBody>
      </p:sp>
      <p:sp>
        <p:nvSpPr>
          <p:cNvPr id="2" name="Content Placeholder 1"/>
          <p:cNvSpPr>
            <a:spLocks noGrp="1"/>
          </p:cNvSpPr>
          <p:nvPr>
            <p:ph sz="half" idx="1"/>
          </p:nvPr>
        </p:nvSpPr>
        <p:spPr>
          <a:xfrm>
            <a:off x="2152650" y="1825626"/>
            <a:ext cx="7620201" cy="2245861"/>
          </a:xfrm>
        </p:spPr>
        <p:txBody>
          <a:bodyPr/>
          <a:lstStyle/>
          <a:p>
            <a:r>
              <a:rPr lang="en-GB" dirty="0" smtClean="0"/>
              <a:t>The progression shown on the graph is most consistent with which of the following diseases?</a:t>
            </a:r>
          </a:p>
          <a:p>
            <a:pPr lvl="1"/>
            <a:endParaRPr lang="en-GB" dirty="0" smtClean="0"/>
          </a:p>
          <a:p>
            <a:pPr marL="914400" lvl="1" indent="-457200">
              <a:buFont typeface="+mj-lt"/>
              <a:buAutoNum type="alphaUcPeriod"/>
            </a:pPr>
            <a:endParaRPr lang="en-GB" dirty="0"/>
          </a:p>
        </p:txBody>
      </p:sp>
      <p:sp>
        <p:nvSpPr>
          <p:cNvPr id="3" name="Content Placeholder 2"/>
          <p:cNvSpPr>
            <a:spLocks noGrp="1"/>
          </p:cNvSpPr>
          <p:nvPr>
            <p:ph sz="half" idx="2"/>
          </p:nvPr>
        </p:nvSpPr>
        <p:spPr/>
        <p:txBody>
          <a:bodyPr/>
          <a:lstStyle/>
          <a:p>
            <a:pPr marL="0" indent="0">
              <a:buNone/>
            </a:pPr>
            <a:r>
              <a:rPr lang="en-GB" dirty="0" smtClean="0"/>
              <a:t> </a:t>
            </a:r>
            <a:endParaRPr lang="en-GB" dirty="0"/>
          </a:p>
        </p:txBody>
      </p:sp>
      <p:pic>
        <p:nvPicPr>
          <p:cNvPr id="7" name="Picture 2" descr="http://www.euns.co.uk/uploads/3/0/3/3/30335393/140363789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06858" y="48085"/>
            <a:ext cx="1222642" cy="95294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4"/>
          <a:srcRect l="24169" t="31571" r="42846" b="37284"/>
          <a:stretch/>
        </p:blipFill>
        <p:spPr>
          <a:xfrm>
            <a:off x="1676878" y="3262313"/>
            <a:ext cx="4476273" cy="2377440"/>
          </a:xfrm>
          <a:prstGeom prst="rect">
            <a:avLst/>
          </a:prstGeom>
        </p:spPr>
      </p:pic>
      <p:sp>
        <p:nvSpPr>
          <p:cNvPr id="8" name="TextBox 7"/>
          <p:cNvSpPr txBox="1"/>
          <p:nvPr/>
        </p:nvSpPr>
        <p:spPr>
          <a:xfrm>
            <a:off x="5962750" y="3319999"/>
            <a:ext cx="4485373" cy="2308324"/>
          </a:xfrm>
          <a:prstGeom prst="rect">
            <a:avLst/>
          </a:prstGeom>
          <a:noFill/>
        </p:spPr>
        <p:txBody>
          <a:bodyPr wrap="square" rtlCol="0">
            <a:spAutoFit/>
          </a:bodyPr>
          <a:lstStyle/>
          <a:p>
            <a:pPr marL="342900" indent="-342900">
              <a:buFont typeface="+mj-lt"/>
              <a:buAutoNum type="alphaUcPeriod"/>
            </a:pPr>
            <a:r>
              <a:rPr lang="en-GB" sz="2400" dirty="0"/>
              <a:t>Secondary progressive multiple sclerosis</a:t>
            </a:r>
          </a:p>
          <a:p>
            <a:pPr marL="342900" indent="-342900">
              <a:buFont typeface="+mj-lt"/>
              <a:buAutoNum type="alphaUcPeriod"/>
            </a:pPr>
            <a:r>
              <a:rPr lang="en-GB" sz="2400" dirty="0"/>
              <a:t>Vascular dementia</a:t>
            </a:r>
          </a:p>
          <a:p>
            <a:pPr marL="342900" indent="-342900">
              <a:buFont typeface="+mj-lt"/>
              <a:buAutoNum type="alphaUcPeriod"/>
            </a:pPr>
            <a:r>
              <a:rPr lang="en-GB" sz="2400" dirty="0"/>
              <a:t>Motor neuron disease</a:t>
            </a:r>
          </a:p>
          <a:p>
            <a:pPr marL="342900" indent="-342900">
              <a:buFont typeface="+mj-lt"/>
              <a:buAutoNum type="alphaUcPeriod"/>
            </a:pPr>
            <a:r>
              <a:rPr lang="en-GB" sz="2400" dirty="0"/>
              <a:t>Stroke</a:t>
            </a:r>
          </a:p>
          <a:p>
            <a:pPr marL="342900" indent="-342900">
              <a:buFont typeface="+mj-lt"/>
              <a:buAutoNum type="alphaUcPeriod"/>
            </a:pPr>
            <a:r>
              <a:rPr lang="en-GB" sz="2400" dirty="0"/>
              <a:t>Epilepsy</a:t>
            </a:r>
          </a:p>
        </p:txBody>
      </p:sp>
    </p:spTree>
    <p:extLst>
      <p:ext uri="{BB962C8B-B14F-4D97-AF65-F5344CB8AC3E}">
        <p14:creationId xmlns:p14="http://schemas.microsoft.com/office/powerpoint/2010/main" val="353077630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rgbClr val="130E53"/>
                </a:solidFill>
                <a:latin typeface="Helvetica Neue"/>
                <a:cs typeface="Helvetica Neue"/>
              </a:rPr>
              <a:t>Progression Graphs</a:t>
            </a:r>
            <a:endParaRPr lang="en-GB" dirty="0"/>
          </a:p>
        </p:txBody>
      </p:sp>
      <p:sp>
        <p:nvSpPr>
          <p:cNvPr id="2" name="Content Placeholder 1"/>
          <p:cNvSpPr>
            <a:spLocks noGrp="1"/>
          </p:cNvSpPr>
          <p:nvPr>
            <p:ph sz="half" idx="1"/>
          </p:nvPr>
        </p:nvSpPr>
        <p:spPr>
          <a:xfrm>
            <a:off x="2152650" y="1825626"/>
            <a:ext cx="7620201" cy="2245861"/>
          </a:xfrm>
        </p:spPr>
        <p:txBody>
          <a:bodyPr/>
          <a:lstStyle/>
          <a:p>
            <a:r>
              <a:rPr lang="en-GB" dirty="0" smtClean="0"/>
              <a:t>The progression shown on the graph is most consistent with which of the following diseases?</a:t>
            </a:r>
          </a:p>
          <a:p>
            <a:pPr lvl="1"/>
            <a:endParaRPr lang="en-GB" dirty="0" smtClean="0"/>
          </a:p>
          <a:p>
            <a:pPr marL="914400" lvl="1" indent="-457200">
              <a:buFont typeface="+mj-lt"/>
              <a:buAutoNum type="alphaUcPeriod"/>
            </a:pPr>
            <a:endParaRPr lang="en-GB" dirty="0"/>
          </a:p>
        </p:txBody>
      </p:sp>
      <p:sp>
        <p:nvSpPr>
          <p:cNvPr id="3" name="Content Placeholder 2"/>
          <p:cNvSpPr>
            <a:spLocks noGrp="1"/>
          </p:cNvSpPr>
          <p:nvPr>
            <p:ph sz="half" idx="2"/>
          </p:nvPr>
        </p:nvSpPr>
        <p:spPr/>
        <p:txBody>
          <a:bodyPr/>
          <a:lstStyle/>
          <a:p>
            <a:pPr marL="0" indent="0">
              <a:buNone/>
            </a:pPr>
            <a:r>
              <a:rPr lang="en-GB" dirty="0" smtClean="0"/>
              <a:t> </a:t>
            </a:r>
            <a:endParaRPr lang="en-GB" dirty="0"/>
          </a:p>
        </p:txBody>
      </p:sp>
      <p:pic>
        <p:nvPicPr>
          <p:cNvPr id="7" name="Picture 2" descr="http://www.euns.co.uk/uploads/3/0/3/3/30335393/140363789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06858" y="48085"/>
            <a:ext cx="1222642" cy="95294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962750" y="3319999"/>
            <a:ext cx="4485373" cy="2308324"/>
          </a:xfrm>
          <a:prstGeom prst="rect">
            <a:avLst/>
          </a:prstGeom>
          <a:noFill/>
        </p:spPr>
        <p:txBody>
          <a:bodyPr wrap="square" rtlCol="0">
            <a:spAutoFit/>
          </a:bodyPr>
          <a:lstStyle/>
          <a:p>
            <a:pPr marL="342900" indent="-342900">
              <a:buFont typeface="+mj-lt"/>
              <a:buAutoNum type="alphaUcPeriod"/>
            </a:pPr>
            <a:r>
              <a:rPr lang="en-GB" sz="2400" dirty="0"/>
              <a:t>Relapsing and remitting multiple sclerosis</a:t>
            </a:r>
          </a:p>
          <a:p>
            <a:pPr marL="342900" indent="-342900">
              <a:buFont typeface="+mj-lt"/>
              <a:buAutoNum type="alphaUcPeriod"/>
            </a:pPr>
            <a:r>
              <a:rPr lang="en-GB" sz="2400" dirty="0"/>
              <a:t>Vascular disease</a:t>
            </a:r>
          </a:p>
          <a:p>
            <a:pPr marL="342900" indent="-342900">
              <a:buFont typeface="+mj-lt"/>
              <a:buAutoNum type="alphaUcPeriod"/>
            </a:pPr>
            <a:r>
              <a:rPr lang="en-GB" sz="2400" dirty="0"/>
              <a:t>Motor neuron disease</a:t>
            </a:r>
          </a:p>
          <a:p>
            <a:pPr marL="342900" indent="-342900">
              <a:buFont typeface="+mj-lt"/>
              <a:buAutoNum type="alphaUcPeriod"/>
            </a:pPr>
            <a:r>
              <a:rPr lang="en-GB" sz="2400" dirty="0"/>
              <a:t>Alzheimer’s disease</a:t>
            </a:r>
          </a:p>
          <a:p>
            <a:pPr marL="342900" indent="-342900">
              <a:buFont typeface="+mj-lt"/>
              <a:buAutoNum type="alphaUcPeriod"/>
            </a:pPr>
            <a:r>
              <a:rPr lang="en-GB" sz="2400" dirty="0"/>
              <a:t>Glioblastoma </a:t>
            </a:r>
            <a:r>
              <a:rPr lang="en-GB" sz="2400" dirty="0" err="1"/>
              <a:t>multiforme</a:t>
            </a:r>
            <a:endParaRPr lang="en-GB" sz="2400" dirty="0"/>
          </a:p>
        </p:txBody>
      </p:sp>
      <p:pic>
        <p:nvPicPr>
          <p:cNvPr id="5" name="Picture 4"/>
          <p:cNvPicPr>
            <a:picLocks noChangeAspect="1"/>
          </p:cNvPicPr>
          <p:nvPr/>
        </p:nvPicPr>
        <p:blipFill rotWithShape="1">
          <a:blip r:embed="rId4"/>
          <a:srcRect l="23947" t="31192" r="45360" b="36821"/>
          <a:stretch/>
        </p:blipFill>
        <p:spPr>
          <a:xfrm>
            <a:off x="1524544" y="3195613"/>
            <a:ext cx="4362107" cy="2557096"/>
          </a:xfrm>
          <a:prstGeom prst="rect">
            <a:avLst/>
          </a:prstGeom>
        </p:spPr>
      </p:pic>
    </p:spTree>
    <p:extLst>
      <p:ext uri="{BB962C8B-B14F-4D97-AF65-F5344CB8AC3E}">
        <p14:creationId xmlns:p14="http://schemas.microsoft.com/office/powerpoint/2010/main" val="91302112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rgbClr val="130E53"/>
                </a:solidFill>
                <a:latin typeface="Helvetica Neue"/>
                <a:cs typeface="Helvetica Neue"/>
              </a:rPr>
              <a:t>Feedback</a:t>
            </a:r>
            <a:endParaRPr lang="en-GB" dirty="0"/>
          </a:p>
        </p:txBody>
      </p:sp>
      <p:sp>
        <p:nvSpPr>
          <p:cNvPr id="2" name="Text Placeholder 1"/>
          <p:cNvSpPr>
            <a:spLocks noGrp="1"/>
          </p:cNvSpPr>
          <p:nvPr>
            <p:ph type="body" idx="1"/>
          </p:nvPr>
        </p:nvSpPr>
        <p:spPr/>
        <p:txBody>
          <a:bodyPr/>
          <a:lstStyle/>
          <a:p>
            <a:r>
              <a:rPr lang="en-GB" dirty="0" smtClean="0"/>
              <a:t>Feedback 1</a:t>
            </a:r>
            <a:endParaRPr lang="en-GB" dirty="0"/>
          </a:p>
        </p:txBody>
      </p:sp>
      <p:sp>
        <p:nvSpPr>
          <p:cNvPr id="5" name="Content Placeholder 4"/>
          <p:cNvSpPr>
            <a:spLocks noGrp="1"/>
          </p:cNvSpPr>
          <p:nvPr>
            <p:ph sz="half" idx="2"/>
          </p:nvPr>
        </p:nvSpPr>
        <p:spPr/>
        <p:txBody>
          <a:bodyPr/>
          <a:lstStyle/>
          <a:p>
            <a:r>
              <a:rPr lang="en-GB" dirty="0" smtClean="0"/>
              <a:t>How useful was this:</a:t>
            </a:r>
          </a:p>
          <a:p>
            <a:pPr marL="971550" lvl="1" indent="-514350">
              <a:buFont typeface="+mj-lt"/>
              <a:buAutoNum type="alphaUcPeriod"/>
            </a:pPr>
            <a:r>
              <a:rPr lang="en-GB" dirty="0" smtClean="0"/>
              <a:t>I’d have learnt more sleeping</a:t>
            </a:r>
          </a:p>
          <a:p>
            <a:pPr marL="971550" lvl="1" indent="-514350">
              <a:buFont typeface="+mj-lt"/>
              <a:buAutoNum type="alphaUcPeriod"/>
            </a:pPr>
            <a:r>
              <a:rPr lang="en-GB" dirty="0" smtClean="0"/>
              <a:t>Marginally</a:t>
            </a:r>
          </a:p>
          <a:p>
            <a:pPr marL="971550" lvl="1" indent="-514350">
              <a:buFont typeface="+mj-lt"/>
              <a:buAutoNum type="alphaUcPeriod"/>
            </a:pPr>
            <a:r>
              <a:rPr lang="en-GB" dirty="0" smtClean="0"/>
              <a:t>Useful</a:t>
            </a:r>
          </a:p>
          <a:p>
            <a:pPr marL="971550" lvl="1" indent="-514350">
              <a:buFont typeface="+mj-lt"/>
              <a:buAutoNum type="alphaUcPeriod"/>
            </a:pPr>
            <a:r>
              <a:rPr lang="en-GB" dirty="0" smtClean="0"/>
              <a:t>Very useful</a:t>
            </a:r>
            <a:endParaRPr lang="en-GB" dirty="0"/>
          </a:p>
        </p:txBody>
      </p:sp>
      <p:sp>
        <p:nvSpPr>
          <p:cNvPr id="3" name="Text Placeholder 2"/>
          <p:cNvSpPr>
            <a:spLocks noGrp="1"/>
          </p:cNvSpPr>
          <p:nvPr>
            <p:ph type="body" sz="quarter" idx="3"/>
          </p:nvPr>
        </p:nvSpPr>
        <p:spPr/>
        <p:txBody>
          <a:bodyPr/>
          <a:lstStyle/>
          <a:p>
            <a:r>
              <a:rPr lang="en-GB" dirty="0" smtClean="0"/>
              <a:t>Feedback 2</a:t>
            </a:r>
            <a:endParaRPr lang="en-GB" dirty="0"/>
          </a:p>
        </p:txBody>
      </p:sp>
      <p:sp>
        <p:nvSpPr>
          <p:cNvPr id="6" name="Content Placeholder 5"/>
          <p:cNvSpPr>
            <a:spLocks noGrp="1"/>
          </p:cNvSpPr>
          <p:nvPr>
            <p:ph sz="quarter" idx="4"/>
          </p:nvPr>
        </p:nvSpPr>
        <p:spPr/>
        <p:txBody>
          <a:bodyPr/>
          <a:lstStyle/>
          <a:p>
            <a:r>
              <a:rPr lang="en-GB" dirty="0" smtClean="0"/>
              <a:t>What bits did you like best?</a:t>
            </a:r>
            <a:endParaRPr lang="en-GB" dirty="0"/>
          </a:p>
        </p:txBody>
      </p:sp>
      <p:pic>
        <p:nvPicPr>
          <p:cNvPr id="7" name="Picture 2" descr="http://www.euns.co.uk/uploads/3/0/3/3/30335393/140363789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06858" y="48085"/>
            <a:ext cx="1222642" cy="95294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2"/>
          <p:cNvSpPr txBox="1">
            <a:spLocks/>
          </p:cNvSpPr>
          <p:nvPr/>
        </p:nvSpPr>
        <p:spPr>
          <a:xfrm>
            <a:off x="6153151" y="3206114"/>
            <a:ext cx="3887391"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dirty="0"/>
              <a:t>Feedback 3</a:t>
            </a:r>
          </a:p>
        </p:txBody>
      </p:sp>
      <p:sp>
        <p:nvSpPr>
          <p:cNvPr id="9" name="Content Placeholder 5"/>
          <p:cNvSpPr txBox="1">
            <a:spLocks/>
          </p:cNvSpPr>
          <p:nvPr/>
        </p:nvSpPr>
        <p:spPr>
          <a:xfrm>
            <a:off x="6022183" y="4030026"/>
            <a:ext cx="3887391"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What could be improved?</a:t>
            </a:r>
          </a:p>
        </p:txBody>
      </p:sp>
    </p:spTree>
    <p:extLst>
      <p:ext uri="{BB962C8B-B14F-4D97-AF65-F5344CB8AC3E}">
        <p14:creationId xmlns:p14="http://schemas.microsoft.com/office/powerpoint/2010/main" val="140896984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solidFill>
                  <a:srgbClr val="130E53"/>
                </a:solidFill>
                <a:latin typeface="Helvetica Neue"/>
                <a:cs typeface="Helvetica Neue"/>
              </a:rPr>
              <a:t>Thanks for your attention – Good Luck!</a:t>
            </a:r>
            <a:endParaRPr lang="en-GB" b="1" dirty="0"/>
          </a:p>
        </p:txBody>
      </p:sp>
      <p:sp>
        <p:nvSpPr>
          <p:cNvPr id="6" name="Text Placeholder 5"/>
          <p:cNvSpPr>
            <a:spLocks noGrp="1"/>
          </p:cNvSpPr>
          <p:nvPr>
            <p:ph type="body" idx="1"/>
          </p:nvPr>
        </p:nvSpPr>
        <p:spPr>
          <a:xfrm>
            <a:off x="2147888" y="6189044"/>
            <a:ext cx="7886700" cy="668956"/>
          </a:xfrm>
        </p:spPr>
        <p:txBody>
          <a:bodyPr>
            <a:normAutofit fontScale="77500" lnSpcReduction="20000"/>
          </a:bodyPr>
          <a:lstStyle/>
          <a:p>
            <a:pPr algn="ctr"/>
            <a:r>
              <a:rPr lang="en-GB" dirty="0" smtClean="0"/>
              <a:t>An amended version of this presentation is already available on our website. </a:t>
            </a:r>
          </a:p>
          <a:p>
            <a:pPr algn="ctr"/>
            <a:r>
              <a:rPr lang="en-GB" dirty="0" smtClean="0"/>
              <a:t>Please provide feedback so we can provide useful study aids!</a:t>
            </a:r>
            <a:endParaRPr lang="en-GB" i="1" dirty="0"/>
          </a:p>
        </p:txBody>
      </p:sp>
      <p:pic>
        <p:nvPicPr>
          <p:cNvPr id="9" name="Picture 8" descr="EUNS_logo.jpg"/>
          <p:cNvPicPr>
            <a:picLocks noChangeAspect="1"/>
          </p:cNvPicPr>
          <p:nvPr/>
        </p:nvPicPr>
        <p:blipFill>
          <a:blip r:embed="rId2"/>
          <a:srcRect l="1538" t="22016" b="7533"/>
          <a:stretch>
            <a:fillRect/>
          </a:stretch>
        </p:blipFill>
        <p:spPr>
          <a:xfrm>
            <a:off x="1524001" y="76200"/>
            <a:ext cx="4745255" cy="1186314"/>
          </a:xfrm>
          <a:prstGeom prst="rect">
            <a:avLst/>
          </a:prstGeom>
        </p:spPr>
      </p:pic>
      <p:pic>
        <p:nvPicPr>
          <p:cNvPr id="10" name="Picture 4" descr="http://logonoid.com/images/university-of-edinburgh-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97465" y="76200"/>
            <a:ext cx="1177998" cy="1186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23149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Cranial Nerves</a:t>
            </a:r>
          </a:p>
        </p:txBody>
      </p:sp>
      <p:sp>
        <p:nvSpPr>
          <p:cNvPr id="3" name="Content Placeholder 2"/>
          <p:cNvSpPr>
            <a:spLocks noGrp="1"/>
          </p:cNvSpPr>
          <p:nvPr>
            <p:ph idx="1"/>
          </p:nvPr>
        </p:nvSpPr>
        <p:spPr/>
        <p:txBody>
          <a:bodyPr/>
          <a:lstStyle/>
          <a:p>
            <a:pPr marL="0" indent="0">
              <a:buNone/>
            </a:pPr>
            <a:r>
              <a:rPr lang="en-GB" dirty="0"/>
              <a:t>Which of these cranial nerve(s) crosses over?</a:t>
            </a:r>
          </a:p>
          <a:p>
            <a:pPr marL="0" indent="0">
              <a:buNone/>
            </a:pPr>
            <a:endParaRPr lang="en-GB" dirty="0"/>
          </a:p>
          <a:p>
            <a:pPr marL="385763" indent="-385763">
              <a:buAutoNum type="alphaUcPeriod"/>
            </a:pPr>
            <a:r>
              <a:rPr lang="en-GB" dirty="0"/>
              <a:t>Optic</a:t>
            </a:r>
          </a:p>
          <a:p>
            <a:pPr marL="385763" indent="-385763">
              <a:buAutoNum type="alphaUcPeriod"/>
            </a:pPr>
            <a:r>
              <a:rPr lang="en-GB" dirty="0"/>
              <a:t>Optic and Olfactory</a:t>
            </a:r>
          </a:p>
          <a:p>
            <a:pPr marL="385763" indent="-385763">
              <a:buAutoNum type="alphaUcPeriod"/>
            </a:pPr>
            <a:r>
              <a:rPr lang="en-GB" dirty="0"/>
              <a:t>Optic and Trigeminal</a:t>
            </a:r>
          </a:p>
          <a:p>
            <a:pPr marL="385763" indent="-385763">
              <a:buAutoNum type="alphaUcPeriod"/>
            </a:pPr>
            <a:r>
              <a:rPr lang="en-GB" dirty="0">
                <a:solidFill>
                  <a:srgbClr val="000000"/>
                </a:solidFill>
              </a:rPr>
              <a:t>Optic and Trochlear</a:t>
            </a:r>
          </a:p>
          <a:p>
            <a:pPr marL="385763" indent="-385763">
              <a:buAutoNum type="alphaUcPeriod"/>
            </a:pPr>
            <a:r>
              <a:rPr lang="en-GB" dirty="0"/>
              <a:t>Optic and Hypoglossal </a:t>
            </a:r>
          </a:p>
        </p:txBody>
      </p:sp>
    </p:spTree>
    <p:extLst>
      <p:ext uri="{BB962C8B-B14F-4D97-AF65-F5344CB8AC3E}">
        <p14:creationId xmlns:p14="http://schemas.microsoft.com/office/powerpoint/2010/main" val="2522352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mph" presetSubtype="0" fill="hold" nodeType="clickEffect">
                                  <p:stCondLst>
                                    <p:cond delay="0"/>
                                  </p:stCondLst>
                                  <p:iterate type="lt">
                                    <p:tmPct val="10000"/>
                                  </p:iterate>
                                  <p:childTnLst>
                                    <p:animClr clrSpc="rgb" dir="cw">
                                      <p:cBhvr override="childStyle">
                                        <p:cTn id="6" dur="500" fill="hold"/>
                                        <p:tgtEl>
                                          <p:spTgt spid="3">
                                            <p:txEl>
                                              <p:pRg st="5" end="5"/>
                                            </p:txEl>
                                          </p:spTgt>
                                        </p:tgtEl>
                                        <p:attrNameLst>
                                          <p:attrName>style.color</p:attrName>
                                        </p:attrNameLst>
                                      </p:cBhvr>
                                      <p:to>
                                        <a:schemeClr val="accent2"/>
                                      </p:to>
                                    </p:animClr>
                                    <p:animClr clrSpc="rgb" dir="cw">
                                      <p:cBhvr>
                                        <p:cTn id="7" dur="500" fill="hold"/>
                                        <p:tgtEl>
                                          <p:spTgt spid="3">
                                            <p:txEl>
                                              <p:pRg st="5" end="5"/>
                                            </p:txEl>
                                          </p:spTgt>
                                        </p:tgtEl>
                                        <p:attrNameLst>
                                          <p:attrName>fillcolor</p:attrName>
                                        </p:attrNameLst>
                                      </p:cBhvr>
                                      <p:to>
                                        <a:schemeClr val="accent2"/>
                                      </p:to>
                                    </p:animClr>
                                    <p:set>
                                      <p:cBhvr>
                                        <p:cTn id="8" dur="500" fill="hold"/>
                                        <p:tgtEl>
                                          <p:spTgt spid="3">
                                            <p:txEl>
                                              <p:pRg st="5" end="5"/>
                                            </p:txEl>
                                          </p:spTgt>
                                        </p:tgtEl>
                                        <p:attrNameLst>
                                          <p:attrName>fill.type</p:attrName>
                                        </p:attrNameLst>
                                      </p:cBhvr>
                                      <p:to>
                                        <p:strVal val="solid"/>
                                      </p:to>
                                    </p:set>
                                    <p:anim to="1.5" calcmode="lin" valueType="num">
                                      <p:cBhvr override="childStyle">
                                        <p:cTn id="9" dur="500" fill="hold"/>
                                        <p:tgtEl>
                                          <p:spTgt spid="3">
                                            <p:txEl>
                                              <p:pRg st="5" end="5"/>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466</TotalTime>
  <Words>3903</Words>
  <Application>Microsoft Office PowerPoint</Application>
  <PresentationFormat>Widescreen</PresentationFormat>
  <Paragraphs>864</Paragraphs>
  <Slides>89</Slides>
  <Notes>46</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89</vt:i4>
      </vt:variant>
    </vt:vector>
  </HeadingPairs>
  <TitlesOfParts>
    <vt:vector size="98" baseType="lpstr">
      <vt:lpstr>ＭＳ Ｐゴシック</vt:lpstr>
      <vt:lpstr>Arial</vt:lpstr>
      <vt:lpstr>Calibri</vt:lpstr>
      <vt:lpstr>Calibri Light</vt:lpstr>
      <vt:lpstr>Helvetica Neue</vt:lpstr>
      <vt:lpstr>Tahoma</vt:lpstr>
      <vt:lpstr>Office Theme</vt:lpstr>
      <vt:lpstr>1_Office Theme</vt:lpstr>
      <vt:lpstr>2_Office Theme</vt:lpstr>
      <vt:lpstr>Second Year MBChB Neuroscience Revision</vt:lpstr>
      <vt:lpstr>About Us</vt:lpstr>
      <vt:lpstr>PowerPoint Presentation</vt:lpstr>
      <vt:lpstr>We Can’t Cover Everything</vt:lpstr>
      <vt:lpstr>Part 1</vt:lpstr>
      <vt:lpstr>Cranial Nerves</vt:lpstr>
      <vt:lpstr>PowerPoint Presentation</vt:lpstr>
      <vt:lpstr>PowerPoint Presentation</vt:lpstr>
      <vt:lpstr>Cranial Nerves</vt:lpstr>
      <vt:lpstr>Spinal Cord</vt:lpstr>
      <vt:lpstr>Spinal Cord</vt:lpstr>
      <vt:lpstr>Spinal Cord</vt:lpstr>
      <vt:lpstr>Spinal Cord</vt:lpstr>
      <vt:lpstr>PowerPoint Presentation</vt:lpstr>
      <vt:lpstr>The Motor Unit</vt:lpstr>
      <vt:lpstr>UMN vs LMN</vt:lpstr>
      <vt:lpstr>PowerPoint Presentation</vt:lpstr>
      <vt:lpstr>PowerPoint Presentation</vt:lpstr>
      <vt:lpstr>PowerPoint Presentation</vt:lpstr>
      <vt:lpstr>PowerPoint Presentation</vt:lpstr>
      <vt:lpstr>PowerPoint Presentation</vt:lpstr>
      <vt:lpstr>Part 2</vt:lpstr>
      <vt:lpstr>Peripheral Nerves </vt:lpstr>
      <vt:lpstr>Structure</vt:lpstr>
      <vt:lpstr>Peripheral Nerves </vt:lpstr>
      <vt:lpstr>Peripheral Nerves </vt:lpstr>
      <vt:lpstr>Peripheral Nerve Lesions</vt:lpstr>
      <vt:lpstr>PowerPoint Presentation</vt:lpstr>
      <vt:lpstr>CNS Infections</vt:lpstr>
      <vt:lpstr>PowerPoint Presentation</vt:lpstr>
      <vt:lpstr>PowerPoint Presentation</vt:lpstr>
      <vt:lpstr>PowerPoint Presentation</vt:lpstr>
      <vt:lpstr>CSF Analysis </vt:lpstr>
      <vt:lpstr>Which of the following would you consider to be abnormal of the CSF?</vt:lpstr>
      <vt:lpstr>Which of the following would you consider to be abnormal of the CSF?</vt:lpstr>
      <vt:lpstr>CSF</vt:lpstr>
      <vt:lpstr>CSF Circulation</vt:lpstr>
      <vt:lpstr>PowerPoint Presentation</vt:lpstr>
      <vt:lpstr>PowerPoint Presentation</vt:lpstr>
      <vt:lpstr>PowerPoint Presentation</vt:lpstr>
      <vt:lpstr>Part 3</vt:lpstr>
      <vt:lpstr>The Vestibular System</vt:lpstr>
      <vt:lpstr>The Vestibular System</vt:lpstr>
      <vt:lpstr>The Vestibular System</vt:lpstr>
      <vt:lpstr>The Vestibular System</vt:lpstr>
      <vt:lpstr>Central Connections</vt:lpstr>
      <vt:lpstr>Medial and Lateral</vt:lpstr>
      <vt:lpstr>Superior Vestibular Nuclei</vt:lpstr>
      <vt:lpstr>Inferior Vestibular Nuclei</vt:lpstr>
      <vt:lpstr>Summary</vt:lpstr>
      <vt:lpstr>The VOR</vt:lpstr>
      <vt:lpstr>A Surgical Sieve for Neurology</vt:lpstr>
      <vt:lpstr>Developmental Disease</vt:lpstr>
      <vt:lpstr>Following the Neural Tube</vt:lpstr>
      <vt:lpstr>Developmental Disease 2</vt:lpstr>
      <vt:lpstr>Neural Tube Defects</vt:lpstr>
      <vt:lpstr>Cerebrovascular Disease</vt:lpstr>
      <vt:lpstr>Blood Supply to the Brain</vt:lpstr>
      <vt:lpstr>Blood Supply to the Brain</vt:lpstr>
      <vt:lpstr>Blood Supply to the Brain</vt:lpstr>
      <vt:lpstr>Blood Supply to the Brain</vt:lpstr>
      <vt:lpstr>For fun?</vt:lpstr>
      <vt:lpstr>Vascular Territories</vt:lpstr>
      <vt:lpstr>In Practice</vt:lpstr>
      <vt:lpstr> </vt:lpstr>
      <vt:lpstr>Venous Drainage of the Brain</vt:lpstr>
      <vt:lpstr>Venous Drainage of the Brain</vt:lpstr>
      <vt:lpstr>Parkinson’s Disease</vt:lpstr>
      <vt:lpstr>Parkinson’s Disease 2</vt:lpstr>
      <vt:lpstr>Parkinson’s Disease</vt:lpstr>
      <vt:lpstr>MND</vt:lpstr>
      <vt:lpstr>MND in 1 Slide</vt:lpstr>
      <vt:lpstr>MS</vt:lpstr>
      <vt:lpstr>MS in 1 Slide</vt:lpstr>
      <vt:lpstr>Myelin</vt:lpstr>
      <vt:lpstr>Neoplasia</vt:lpstr>
      <vt:lpstr>Neoplasia 2</vt:lpstr>
      <vt:lpstr>Traumatic Brain Injury</vt:lpstr>
      <vt:lpstr>Dementia</vt:lpstr>
      <vt:lpstr>Epilepsy</vt:lpstr>
      <vt:lpstr>Classification – Seizure Type</vt:lpstr>
      <vt:lpstr>Classification – Seizure Type</vt:lpstr>
      <vt:lpstr>ILAE Classification</vt:lpstr>
      <vt:lpstr>Epilepsy - Management</vt:lpstr>
      <vt:lpstr>Status - Management</vt:lpstr>
      <vt:lpstr>Progression Graphs</vt:lpstr>
      <vt:lpstr>Progression Graphs</vt:lpstr>
      <vt:lpstr>Feedback</vt:lpstr>
      <vt:lpstr>Thanks for your attention – Good Luck!</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yen</dc:creator>
  <cp:lastModifiedBy>Scott Morrison</cp:lastModifiedBy>
  <cp:revision>17</cp:revision>
  <dcterms:created xsi:type="dcterms:W3CDTF">2016-12-04T18:21:15Z</dcterms:created>
  <dcterms:modified xsi:type="dcterms:W3CDTF">2016-12-05T21:16:52Z</dcterms:modified>
</cp:coreProperties>
</file>